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2"/>
  </p:notesMasterIdLst>
  <p:handoutMasterIdLst>
    <p:handoutMasterId r:id="rId23"/>
  </p:handoutMasterIdLst>
  <p:sldIdLst>
    <p:sldId id="256" r:id="rId2"/>
    <p:sldId id="269" r:id="rId3"/>
    <p:sldId id="274" r:id="rId4"/>
    <p:sldId id="281" r:id="rId5"/>
    <p:sldId id="282" r:id="rId6"/>
    <p:sldId id="275" r:id="rId7"/>
    <p:sldId id="276" r:id="rId8"/>
    <p:sldId id="277" r:id="rId9"/>
    <p:sldId id="280" r:id="rId10"/>
    <p:sldId id="258" r:id="rId11"/>
    <p:sldId id="259" r:id="rId12"/>
    <p:sldId id="260" r:id="rId13"/>
    <p:sldId id="268" r:id="rId14"/>
    <p:sldId id="264" r:id="rId15"/>
    <p:sldId id="278" r:id="rId16"/>
    <p:sldId id="279" r:id="rId17"/>
    <p:sldId id="267" r:id="rId18"/>
    <p:sldId id="270" r:id="rId19"/>
    <p:sldId id="262" r:id="rId20"/>
    <p:sldId id="261" r:id="rId21"/>
  </p:sldIdLst>
  <p:sldSz cx="9144000" cy="6858000" type="screen4x3"/>
  <p:notesSz cx="6797675" cy="992663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99"/>
    <a:srgbClr val="008A51"/>
    <a:srgbClr val="00A5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40" autoAdjust="0"/>
    <p:restoredTop sz="86443" autoAdjust="0"/>
  </p:normalViewPr>
  <p:slideViewPr>
    <p:cSldViewPr>
      <p:cViewPr varScale="1">
        <p:scale>
          <a:sx n="79" d="100"/>
          <a:sy n="79" d="100"/>
        </p:scale>
        <p:origin x="-117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58" y="18816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634" y="-90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27EB917-9E02-4436-B83F-6698CCFAC9C2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B94857B-B67D-4AFF-BB71-6E5E4A267221}">
      <dgm:prSet phldrT="[Texte]"/>
      <dgm:spPr/>
      <dgm:t>
        <a:bodyPr/>
        <a:lstStyle/>
        <a:p>
          <a:r>
            <a:rPr lang="fr-FR" dirty="0" smtClean="0"/>
            <a:t>Salariés</a:t>
          </a:r>
          <a:endParaRPr lang="fr-FR" dirty="0"/>
        </a:p>
      </dgm:t>
    </dgm:pt>
    <dgm:pt modelId="{5A2C141A-9F22-4383-ABE5-20990D29FCE1}" type="parTrans" cxnId="{F391424D-156D-4956-9A11-17C35A111239}">
      <dgm:prSet/>
      <dgm:spPr/>
      <dgm:t>
        <a:bodyPr/>
        <a:lstStyle/>
        <a:p>
          <a:endParaRPr lang="fr-FR"/>
        </a:p>
      </dgm:t>
    </dgm:pt>
    <dgm:pt modelId="{3B4A6A18-62A8-499B-8756-C5C96E516A93}" type="sibTrans" cxnId="{F391424D-156D-4956-9A11-17C35A111239}">
      <dgm:prSet/>
      <dgm:spPr/>
      <dgm:t>
        <a:bodyPr/>
        <a:lstStyle/>
        <a:p>
          <a:endParaRPr lang="fr-FR"/>
        </a:p>
      </dgm:t>
    </dgm:pt>
    <dgm:pt modelId="{DDBBD9CE-7600-40DC-BB65-4ABF6160C093}">
      <dgm:prSet phldrT="[Texte]"/>
      <dgm:spPr/>
      <dgm:t>
        <a:bodyPr/>
        <a:lstStyle/>
        <a:p>
          <a:r>
            <a:rPr lang="fr-FR" dirty="0" smtClean="0"/>
            <a:t>Porteurs de projet</a:t>
          </a:r>
          <a:endParaRPr lang="fr-FR" dirty="0"/>
        </a:p>
      </dgm:t>
    </dgm:pt>
    <dgm:pt modelId="{4408DB7D-1E52-41F8-8E22-E9D51F50728D}" type="parTrans" cxnId="{FC0A178D-D02B-4D64-8A09-BACD0640F649}">
      <dgm:prSet/>
      <dgm:spPr/>
      <dgm:t>
        <a:bodyPr/>
        <a:lstStyle/>
        <a:p>
          <a:endParaRPr lang="fr-FR"/>
        </a:p>
      </dgm:t>
    </dgm:pt>
    <dgm:pt modelId="{F660F19F-176F-4485-A206-D37E32D74B62}" type="sibTrans" cxnId="{FC0A178D-D02B-4D64-8A09-BACD0640F649}">
      <dgm:prSet/>
      <dgm:spPr/>
      <dgm:t>
        <a:bodyPr/>
        <a:lstStyle/>
        <a:p>
          <a:endParaRPr lang="fr-FR"/>
        </a:p>
      </dgm:t>
    </dgm:pt>
    <dgm:pt modelId="{BDBAF864-E448-48C5-B579-D5AC8487128B}">
      <dgm:prSet phldrT="[Texte]"/>
      <dgm:spPr/>
      <dgm:t>
        <a:bodyPr/>
        <a:lstStyle/>
        <a:p>
          <a:r>
            <a:rPr lang="fr-FR" dirty="0" smtClean="0"/>
            <a:t>Acteurs locaux, prescripteurs</a:t>
          </a:r>
          <a:endParaRPr lang="fr-FR" dirty="0"/>
        </a:p>
      </dgm:t>
    </dgm:pt>
    <dgm:pt modelId="{947CB7D7-75F4-4EB1-9A96-6A232269EA32}" type="parTrans" cxnId="{EAC8C9A0-FA5C-4033-A932-05278B8C0A1D}">
      <dgm:prSet/>
      <dgm:spPr/>
      <dgm:t>
        <a:bodyPr/>
        <a:lstStyle/>
        <a:p>
          <a:endParaRPr lang="fr-FR"/>
        </a:p>
      </dgm:t>
    </dgm:pt>
    <dgm:pt modelId="{AFC79C43-6DAB-43BA-9B7E-12E05FD63387}" type="sibTrans" cxnId="{EAC8C9A0-FA5C-4033-A932-05278B8C0A1D}">
      <dgm:prSet/>
      <dgm:spPr/>
      <dgm:t>
        <a:bodyPr/>
        <a:lstStyle/>
        <a:p>
          <a:endParaRPr lang="fr-FR"/>
        </a:p>
      </dgm:t>
    </dgm:pt>
    <dgm:pt modelId="{ED269C84-0C4B-4DAA-B84A-5A884588A147}">
      <dgm:prSet phldrT="[Texte]"/>
      <dgm:spPr/>
      <dgm:t>
        <a:bodyPr/>
        <a:lstStyle/>
        <a:p>
          <a:r>
            <a:rPr lang="fr-FR" dirty="0" smtClean="0"/>
            <a:t>Collectivités Publiques</a:t>
          </a:r>
          <a:endParaRPr lang="fr-FR" dirty="0"/>
        </a:p>
      </dgm:t>
    </dgm:pt>
    <dgm:pt modelId="{BDAE2C5B-0672-4EAB-8ECC-C39718EB1BC5}" type="parTrans" cxnId="{D3AAF2FC-68B8-4F0D-8A0B-F029E1EA6532}">
      <dgm:prSet/>
      <dgm:spPr/>
      <dgm:t>
        <a:bodyPr/>
        <a:lstStyle/>
        <a:p>
          <a:endParaRPr lang="fr-FR"/>
        </a:p>
      </dgm:t>
    </dgm:pt>
    <dgm:pt modelId="{1A72F19A-1DB6-4F90-B0FB-7CD7D8C50DCC}" type="sibTrans" cxnId="{D3AAF2FC-68B8-4F0D-8A0B-F029E1EA6532}">
      <dgm:prSet/>
      <dgm:spPr/>
      <dgm:t>
        <a:bodyPr/>
        <a:lstStyle/>
        <a:p>
          <a:endParaRPr lang="fr-FR"/>
        </a:p>
      </dgm:t>
    </dgm:pt>
    <dgm:pt modelId="{8C21D12F-8C91-45F6-8496-77FA093AD2A7}">
      <dgm:prSet phldrT="[Texte]"/>
      <dgm:spPr/>
      <dgm:t>
        <a:bodyPr/>
        <a:lstStyle/>
        <a:p>
          <a:r>
            <a:rPr lang="fr-FR" dirty="0" smtClean="0"/>
            <a:t>Entreprises</a:t>
          </a:r>
          <a:endParaRPr lang="fr-FR" dirty="0"/>
        </a:p>
      </dgm:t>
    </dgm:pt>
    <dgm:pt modelId="{A017ECFA-F37F-4945-92FC-93EAFC5DD8B9}" type="parTrans" cxnId="{4DC90A80-3833-4970-83E0-145433D58BA7}">
      <dgm:prSet/>
      <dgm:spPr/>
      <dgm:t>
        <a:bodyPr/>
        <a:lstStyle/>
        <a:p>
          <a:endParaRPr lang="fr-FR"/>
        </a:p>
      </dgm:t>
    </dgm:pt>
    <dgm:pt modelId="{83CE6F10-C369-4EF3-B40F-E1FC6163BA9E}" type="sibTrans" cxnId="{4DC90A80-3833-4970-83E0-145433D58BA7}">
      <dgm:prSet/>
      <dgm:spPr/>
      <dgm:t>
        <a:bodyPr/>
        <a:lstStyle/>
        <a:p>
          <a:endParaRPr lang="fr-FR"/>
        </a:p>
      </dgm:t>
    </dgm:pt>
    <dgm:pt modelId="{D70072D7-F8E9-4472-A56E-C9490DBF775A}" type="pres">
      <dgm:prSet presAssocID="{827EB917-9E02-4436-B83F-6698CCFAC9C2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230F0D9B-9498-4332-ACD4-719D3ECD1FCE}" type="pres">
      <dgm:prSet presAssocID="{5B94857B-B67D-4AFF-BB71-6E5E4A267221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6E30EC2-69E5-435F-828B-B1CADA56C325}" type="pres">
      <dgm:prSet presAssocID="{3B4A6A18-62A8-499B-8756-C5C96E516A93}" presName="sibTrans" presStyleLbl="sibTrans2D1" presStyleIdx="0" presStyleCnt="5"/>
      <dgm:spPr/>
      <dgm:t>
        <a:bodyPr/>
        <a:lstStyle/>
        <a:p>
          <a:endParaRPr lang="fr-FR"/>
        </a:p>
      </dgm:t>
    </dgm:pt>
    <dgm:pt modelId="{21A9563E-E26C-4CAA-90BE-3179AA636522}" type="pres">
      <dgm:prSet presAssocID="{3B4A6A18-62A8-499B-8756-C5C96E516A93}" presName="connectorText" presStyleLbl="sibTrans2D1" presStyleIdx="0" presStyleCnt="5"/>
      <dgm:spPr/>
      <dgm:t>
        <a:bodyPr/>
        <a:lstStyle/>
        <a:p>
          <a:endParaRPr lang="fr-FR"/>
        </a:p>
      </dgm:t>
    </dgm:pt>
    <dgm:pt modelId="{29C1EF7F-9D9B-4AA9-AD05-FE4F1E9B179E}" type="pres">
      <dgm:prSet presAssocID="{DDBBD9CE-7600-40DC-BB65-4ABF6160C09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7331E87-2B21-4E34-8562-A88EEF6A7C47}" type="pres">
      <dgm:prSet presAssocID="{F660F19F-176F-4485-A206-D37E32D74B62}" presName="sibTrans" presStyleLbl="sibTrans2D1" presStyleIdx="1" presStyleCnt="5"/>
      <dgm:spPr/>
      <dgm:t>
        <a:bodyPr/>
        <a:lstStyle/>
        <a:p>
          <a:endParaRPr lang="fr-FR"/>
        </a:p>
      </dgm:t>
    </dgm:pt>
    <dgm:pt modelId="{E465F9FB-9108-4E37-A850-85939B49813C}" type="pres">
      <dgm:prSet presAssocID="{F660F19F-176F-4485-A206-D37E32D74B62}" presName="connectorText" presStyleLbl="sibTrans2D1" presStyleIdx="1" presStyleCnt="5"/>
      <dgm:spPr/>
      <dgm:t>
        <a:bodyPr/>
        <a:lstStyle/>
        <a:p>
          <a:endParaRPr lang="fr-FR"/>
        </a:p>
      </dgm:t>
    </dgm:pt>
    <dgm:pt modelId="{165A5879-81E5-471A-AD02-DB3C63D90FBF}" type="pres">
      <dgm:prSet presAssocID="{BDBAF864-E448-48C5-B579-D5AC8487128B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69F2D44-1848-4321-B1D9-979A734F97D7}" type="pres">
      <dgm:prSet presAssocID="{AFC79C43-6DAB-43BA-9B7E-12E05FD63387}" presName="sibTrans" presStyleLbl="sibTrans2D1" presStyleIdx="2" presStyleCnt="5"/>
      <dgm:spPr/>
      <dgm:t>
        <a:bodyPr/>
        <a:lstStyle/>
        <a:p>
          <a:endParaRPr lang="fr-FR"/>
        </a:p>
      </dgm:t>
    </dgm:pt>
    <dgm:pt modelId="{FACDB601-7789-4739-9EC3-D417B8CF1062}" type="pres">
      <dgm:prSet presAssocID="{AFC79C43-6DAB-43BA-9B7E-12E05FD63387}" presName="connectorText" presStyleLbl="sibTrans2D1" presStyleIdx="2" presStyleCnt="5"/>
      <dgm:spPr/>
      <dgm:t>
        <a:bodyPr/>
        <a:lstStyle/>
        <a:p>
          <a:endParaRPr lang="fr-FR"/>
        </a:p>
      </dgm:t>
    </dgm:pt>
    <dgm:pt modelId="{A16FA929-C443-41A2-9B60-176F65A89718}" type="pres">
      <dgm:prSet presAssocID="{ED269C84-0C4B-4DAA-B84A-5A884588A147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24724D4-6AF0-49DA-9E2F-60A9E146B157}" type="pres">
      <dgm:prSet presAssocID="{1A72F19A-1DB6-4F90-B0FB-7CD7D8C50DCC}" presName="sibTrans" presStyleLbl="sibTrans2D1" presStyleIdx="3" presStyleCnt="5"/>
      <dgm:spPr/>
      <dgm:t>
        <a:bodyPr/>
        <a:lstStyle/>
        <a:p>
          <a:endParaRPr lang="fr-FR"/>
        </a:p>
      </dgm:t>
    </dgm:pt>
    <dgm:pt modelId="{B4188CAD-BB48-4F1F-B246-9D5E246D23D1}" type="pres">
      <dgm:prSet presAssocID="{1A72F19A-1DB6-4F90-B0FB-7CD7D8C50DCC}" presName="connectorText" presStyleLbl="sibTrans2D1" presStyleIdx="3" presStyleCnt="5"/>
      <dgm:spPr/>
      <dgm:t>
        <a:bodyPr/>
        <a:lstStyle/>
        <a:p>
          <a:endParaRPr lang="fr-FR"/>
        </a:p>
      </dgm:t>
    </dgm:pt>
    <dgm:pt modelId="{7048288A-2BD7-492B-A5CB-0E46C43DDF8A}" type="pres">
      <dgm:prSet presAssocID="{8C21D12F-8C91-45F6-8496-77FA093AD2A7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D49AB1F-C5B5-46D8-A235-1214AC152DAF}" type="pres">
      <dgm:prSet presAssocID="{83CE6F10-C369-4EF3-B40F-E1FC6163BA9E}" presName="sibTrans" presStyleLbl="sibTrans2D1" presStyleIdx="4" presStyleCnt="5"/>
      <dgm:spPr/>
      <dgm:t>
        <a:bodyPr/>
        <a:lstStyle/>
        <a:p>
          <a:endParaRPr lang="fr-FR"/>
        </a:p>
      </dgm:t>
    </dgm:pt>
    <dgm:pt modelId="{BA9C0248-110D-48A8-99E0-6FD9C757FE32}" type="pres">
      <dgm:prSet presAssocID="{83CE6F10-C369-4EF3-B40F-E1FC6163BA9E}" presName="connectorText" presStyleLbl="sibTrans2D1" presStyleIdx="4" presStyleCnt="5"/>
      <dgm:spPr/>
      <dgm:t>
        <a:bodyPr/>
        <a:lstStyle/>
        <a:p>
          <a:endParaRPr lang="fr-FR"/>
        </a:p>
      </dgm:t>
    </dgm:pt>
  </dgm:ptLst>
  <dgm:cxnLst>
    <dgm:cxn modelId="{27ABD83C-6D15-444F-BA4D-5B461EDE65FD}" type="presOf" srcId="{8C21D12F-8C91-45F6-8496-77FA093AD2A7}" destId="{7048288A-2BD7-492B-A5CB-0E46C43DDF8A}" srcOrd="0" destOrd="0" presId="urn:microsoft.com/office/officeart/2005/8/layout/cycle2"/>
    <dgm:cxn modelId="{F391424D-156D-4956-9A11-17C35A111239}" srcId="{827EB917-9E02-4436-B83F-6698CCFAC9C2}" destId="{5B94857B-B67D-4AFF-BB71-6E5E4A267221}" srcOrd="0" destOrd="0" parTransId="{5A2C141A-9F22-4383-ABE5-20990D29FCE1}" sibTransId="{3B4A6A18-62A8-499B-8756-C5C96E516A93}"/>
    <dgm:cxn modelId="{2D0CD766-54E4-41AA-8A91-74289092FCD4}" type="presOf" srcId="{F660F19F-176F-4485-A206-D37E32D74B62}" destId="{E465F9FB-9108-4E37-A850-85939B49813C}" srcOrd="1" destOrd="0" presId="urn:microsoft.com/office/officeart/2005/8/layout/cycle2"/>
    <dgm:cxn modelId="{FBD03A5E-3B5A-42D9-94A9-F98DA040AD5D}" type="presOf" srcId="{83CE6F10-C369-4EF3-B40F-E1FC6163BA9E}" destId="{BA9C0248-110D-48A8-99E0-6FD9C757FE32}" srcOrd="1" destOrd="0" presId="urn:microsoft.com/office/officeart/2005/8/layout/cycle2"/>
    <dgm:cxn modelId="{D3AAF2FC-68B8-4F0D-8A0B-F029E1EA6532}" srcId="{827EB917-9E02-4436-B83F-6698CCFAC9C2}" destId="{ED269C84-0C4B-4DAA-B84A-5A884588A147}" srcOrd="3" destOrd="0" parTransId="{BDAE2C5B-0672-4EAB-8ECC-C39718EB1BC5}" sibTransId="{1A72F19A-1DB6-4F90-B0FB-7CD7D8C50DCC}"/>
    <dgm:cxn modelId="{FC0A178D-D02B-4D64-8A09-BACD0640F649}" srcId="{827EB917-9E02-4436-B83F-6698CCFAC9C2}" destId="{DDBBD9CE-7600-40DC-BB65-4ABF6160C093}" srcOrd="1" destOrd="0" parTransId="{4408DB7D-1E52-41F8-8E22-E9D51F50728D}" sibTransId="{F660F19F-176F-4485-A206-D37E32D74B62}"/>
    <dgm:cxn modelId="{D414D4F6-4513-4FDF-BDED-D5BB0BAF097E}" type="presOf" srcId="{F660F19F-176F-4485-A206-D37E32D74B62}" destId="{87331E87-2B21-4E34-8562-A88EEF6A7C47}" srcOrd="0" destOrd="0" presId="urn:microsoft.com/office/officeart/2005/8/layout/cycle2"/>
    <dgm:cxn modelId="{E2943A37-BB8F-4015-936D-58502C29311D}" type="presOf" srcId="{DDBBD9CE-7600-40DC-BB65-4ABF6160C093}" destId="{29C1EF7F-9D9B-4AA9-AD05-FE4F1E9B179E}" srcOrd="0" destOrd="0" presId="urn:microsoft.com/office/officeart/2005/8/layout/cycle2"/>
    <dgm:cxn modelId="{F5383F71-EABD-4E1F-89DA-DB8B30F94178}" type="presOf" srcId="{ED269C84-0C4B-4DAA-B84A-5A884588A147}" destId="{A16FA929-C443-41A2-9B60-176F65A89718}" srcOrd="0" destOrd="0" presId="urn:microsoft.com/office/officeart/2005/8/layout/cycle2"/>
    <dgm:cxn modelId="{B9F41FED-A571-4D16-9852-5F8835C8758E}" type="presOf" srcId="{AFC79C43-6DAB-43BA-9B7E-12E05FD63387}" destId="{869F2D44-1848-4321-B1D9-979A734F97D7}" srcOrd="0" destOrd="0" presId="urn:microsoft.com/office/officeart/2005/8/layout/cycle2"/>
    <dgm:cxn modelId="{EAC8C9A0-FA5C-4033-A932-05278B8C0A1D}" srcId="{827EB917-9E02-4436-B83F-6698CCFAC9C2}" destId="{BDBAF864-E448-48C5-B579-D5AC8487128B}" srcOrd="2" destOrd="0" parTransId="{947CB7D7-75F4-4EB1-9A96-6A232269EA32}" sibTransId="{AFC79C43-6DAB-43BA-9B7E-12E05FD63387}"/>
    <dgm:cxn modelId="{39F3CF2E-FAD8-46C6-98D5-4F4B184C2F97}" type="presOf" srcId="{827EB917-9E02-4436-B83F-6698CCFAC9C2}" destId="{D70072D7-F8E9-4472-A56E-C9490DBF775A}" srcOrd="0" destOrd="0" presId="urn:microsoft.com/office/officeart/2005/8/layout/cycle2"/>
    <dgm:cxn modelId="{E770F263-B667-42DD-9081-68ECD843BB4B}" type="presOf" srcId="{3B4A6A18-62A8-499B-8756-C5C96E516A93}" destId="{21A9563E-E26C-4CAA-90BE-3179AA636522}" srcOrd="1" destOrd="0" presId="urn:microsoft.com/office/officeart/2005/8/layout/cycle2"/>
    <dgm:cxn modelId="{CF74023A-7139-4089-9E02-B6E396C36926}" type="presOf" srcId="{5B94857B-B67D-4AFF-BB71-6E5E4A267221}" destId="{230F0D9B-9498-4332-ACD4-719D3ECD1FCE}" srcOrd="0" destOrd="0" presId="urn:microsoft.com/office/officeart/2005/8/layout/cycle2"/>
    <dgm:cxn modelId="{5655D71B-430C-4199-A5F8-114F5589B40A}" type="presOf" srcId="{1A72F19A-1DB6-4F90-B0FB-7CD7D8C50DCC}" destId="{A24724D4-6AF0-49DA-9E2F-60A9E146B157}" srcOrd="0" destOrd="0" presId="urn:microsoft.com/office/officeart/2005/8/layout/cycle2"/>
    <dgm:cxn modelId="{2448BE41-B3BF-4FE8-9A91-217664AB9648}" type="presOf" srcId="{BDBAF864-E448-48C5-B579-D5AC8487128B}" destId="{165A5879-81E5-471A-AD02-DB3C63D90FBF}" srcOrd="0" destOrd="0" presId="urn:microsoft.com/office/officeart/2005/8/layout/cycle2"/>
    <dgm:cxn modelId="{7EFBB12C-E18E-4A04-88BF-CE0BFF4211EA}" type="presOf" srcId="{3B4A6A18-62A8-499B-8756-C5C96E516A93}" destId="{C6E30EC2-69E5-435F-828B-B1CADA56C325}" srcOrd="0" destOrd="0" presId="urn:microsoft.com/office/officeart/2005/8/layout/cycle2"/>
    <dgm:cxn modelId="{717D463D-6C58-487E-B3A7-670AFE18B9D2}" type="presOf" srcId="{83CE6F10-C369-4EF3-B40F-E1FC6163BA9E}" destId="{DD49AB1F-C5B5-46D8-A235-1214AC152DAF}" srcOrd="0" destOrd="0" presId="urn:microsoft.com/office/officeart/2005/8/layout/cycle2"/>
    <dgm:cxn modelId="{34056DB2-2469-4047-878B-ECF5CD87FBF6}" type="presOf" srcId="{1A72F19A-1DB6-4F90-B0FB-7CD7D8C50DCC}" destId="{B4188CAD-BB48-4F1F-B246-9D5E246D23D1}" srcOrd="1" destOrd="0" presId="urn:microsoft.com/office/officeart/2005/8/layout/cycle2"/>
    <dgm:cxn modelId="{4DC90A80-3833-4970-83E0-145433D58BA7}" srcId="{827EB917-9E02-4436-B83F-6698CCFAC9C2}" destId="{8C21D12F-8C91-45F6-8496-77FA093AD2A7}" srcOrd="4" destOrd="0" parTransId="{A017ECFA-F37F-4945-92FC-93EAFC5DD8B9}" sibTransId="{83CE6F10-C369-4EF3-B40F-E1FC6163BA9E}"/>
    <dgm:cxn modelId="{44587F64-6986-4EC3-AD78-36CA7D50D10A}" type="presOf" srcId="{AFC79C43-6DAB-43BA-9B7E-12E05FD63387}" destId="{FACDB601-7789-4739-9EC3-D417B8CF1062}" srcOrd="1" destOrd="0" presId="urn:microsoft.com/office/officeart/2005/8/layout/cycle2"/>
    <dgm:cxn modelId="{9B3ED38B-2052-463E-B065-C3FB70575DBB}" type="presParOf" srcId="{D70072D7-F8E9-4472-A56E-C9490DBF775A}" destId="{230F0D9B-9498-4332-ACD4-719D3ECD1FCE}" srcOrd="0" destOrd="0" presId="urn:microsoft.com/office/officeart/2005/8/layout/cycle2"/>
    <dgm:cxn modelId="{C20B6756-7D62-4897-9674-B4CC93E87BF2}" type="presParOf" srcId="{D70072D7-F8E9-4472-A56E-C9490DBF775A}" destId="{C6E30EC2-69E5-435F-828B-B1CADA56C325}" srcOrd="1" destOrd="0" presId="urn:microsoft.com/office/officeart/2005/8/layout/cycle2"/>
    <dgm:cxn modelId="{FDC27D7A-578F-41B0-910F-105C0738E92F}" type="presParOf" srcId="{C6E30EC2-69E5-435F-828B-B1CADA56C325}" destId="{21A9563E-E26C-4CAA-90BE-3179AA636522}" srcOrd="0" destOrd="0" presId="urn:microsoft.com/office/officeart/2005/8/layout/cycle2"/>
    <dgm:cxn modelId="{5B5935CD-3290-477E-9EB5-159FC96E7AF9}" type="presParOf" srcId="{D70072D7-F8E9-4472-A56E-C9490DBF775A}" destId="{29C1EF7F-9D9B-4AA9-AD05-FE4F1E9B179E}" srcOrd="2" destOrd="0" presId="urn:microsoft.com/office/officeart/2005/8/layout/cycle2"/>
    <dgm:cxn modelId="{90236115-53B2-4FA5-BB04-187CCE7D5366}" type="presParOf" srcId="{D70072D7-F8E9-4472-A56E-C9490DBF775A}" destId="{87331E87-2B21-4E34-8562-A88EEF6A7C47}" srcOrd="3" destOrd="0" presId="urn:microsoft.com/office/officeart/2005/8/layout/cycle2"/>
    <dgm:cxn modelId="{BF86E83C-DE76-442B-97F2-9EEED711ACD1}" type="presParOf" srcId="{87331E87-2B21-4E34-8562-A88EEF6A7C47}" destId="{E465F9FB-9108-4E37-A850-85939B49813C}" srcOrd="0" destOrd="0" presId="urn:microsoft.com/office/officeart/2005/8/layout/cycle2"/>
    <dgm:cxn modelId="{1F526BED-FC74-4AD7-9386-2BC20960819D}" type="presParOf" srcId="{D70072D7-F8E9-4472-A56E-C9490DBF775A}" destId="{165A5879-81E5-471A-AD02-DB3C63D90FBF}" srcOrd="4" destOrd="0" presId="urn:microsoft.com/office/officeart/2005/8/layout/cycle2"/>
    <dgm:cxn modelId="{D56EDF55-37DB-44A9-B2C6-C17C6884837A}" type="presParOf" srcId="{D70072D7-F8E9-4472-A56E-C9490DBF775A}" destId="{869F2D44-1848-4321-B1D9-979A734F97D7}" srcOrd="5" destOrd="0" presId="urn:microsoft.com/office/officeart/2005/8/layout/cycle2"/>
    <dgm:cxn modelId="{51491711-5C8D-465C-A9D2-086240AE4753}" type="presParOf" srcId="{869F2D44-1848-4321-B1D9-979A734F97D7}" destId="{FACDB601-7789-4739-9EC3-D417B8CF1062}" srcOrd="0" destOrd="0" presId="urn:microsoft.com/office/officeart/2005/8/layout/cycle2"/>
    <dgm:cxn modelId="{F9A28282-3BA0-4888-8DD8-7DCB59D9B832}" type="presParOf" srcId="{D70072D7-F8E9-4472-A56E-C9490DBF775A}" destId="{A16FA929-C443-41A2-9B60-176F65A89718}" srcOrd="6" destOrd="0" presId="urn:microsoft.com/office/officeart/2005/8/layout/cycle2"/>
    <dgm:cxn modelId="{B2FB5812-3D6C-436F-B2A0-1E989B857D09}" type="presParOf" srcId="{D70072D7-F8E9-4472-A56E-C9490DBF775A}" destId="{A24724D4-6AF0-49DA-9E2F-60A9E146B157}" srcOrd="7" destOrd="0" presId="urn:microsoft.com/office/officeart/2005/8/layout/cycle2"/>
    <dgm:cxn modelId="{26469EC0-EC88-4DD0-9ECC-D70C5F58BCF1}" type="presParOf" srcId="{A24724D4-6AF0-49DA-9E2F-60A9E146B157}" destId="{B4188CAD-BB48-4F1F-B246-9D5E246D23D1}" srcOrd="0" destOrd="0" presId="urn:microsoft.com/office/officeart/2005/8/layout/cycle2"/>
    <dgm:cxn modelId="{DFA4AD21-E287-466E-8152-40BA9864A5DE}" type="presParOf" srcId="{D70072D7-F8E9-4472-A56E-C9490DBF775A}" destId="{7048288A-2BD7-492B-A5CB-0E46C43DDF8A}" srcOrd="8" destOrd="0" presId="urn:microsoft.com/office/officeart/2005/8/layout/cycle2"/>
    <dgm:cxn modelId="{C49BF7EC-A663-4722-A488-07D1C5473262}" type="presParOf" srcId="{D70072D7-F8E9-4472-A56E-C9490DBF775A}" destId="{DD49AB1F-C5B5-46D8-A235-1214AC152DAF}" srcOrd="9" destOrd="0" presId="urn:microsoft.com/office/officeart/2005/8/layout/cycle2"/>
    <dgm:cxn modelId="{01A585C2-8382-4AEC-AFA8-29A53017FEB5}" type="presParOf" srcId="{DD49AB1F-C5B5-46D8-A235-1214AC152DAF}" destId="{BA9C0248-110D-48A8-99E0-6FD9C757FE32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7727B7B-E120-4243-865B-89CCE45508AD}" type="doc">
      <dgm:prSet loTypeId="urn:microsoft.com/office/officeart/2005/8/layout/radial4" loCatId="relationship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9F7AD9BF-90F5-495C-9DDD-A4A1757A2516}">
      <dgm:prSet phldrT="[Texte]"/>
      <dgm:spPr/>
      <dgm:t>
        <a:bodyPr/>
        <a:lstStyle/>
        <a:p>
          <a:r>
            <a:rPr lang="fr-FR" dirty="0" smtClean="0"/>
            <a:t>Coopérative d’Activités et d’Emplois</a:t>
          </a:r>
          <a:endParaRPr lang="fr-FR" dirty="0"/>
        </a:p>
      </dgm:t>
    </dgm:pt>
    <dgm:pt modelId="{1E90505A-51EA-42FC-B0FC-4DAA8D32C0BD}" type="parTrans" cxnId="{3D99CDFA-2102-4E1D-9BB7-3143099FE863}">
      <dgm:prSet/>
      <dgm:spPr/>
      <dgm:t>
        <a:bodyPr/>
        <a:lstStyle/>
        <a:p>
          <a:endParaRPr lang="fr-FR"/>
        </a:p>
      </dgm:t>
    </dgm:pt>
    <dgm:pt modelId="{AB303CAE-07F5-480D-8327-4B34078632A4}" type="sibTrans" cxnId="{3D99CDFA-2102-4E1D-9BB7-3143099FE863}">
      <dgm:prSet/>
      <dgm:spPr/>
      <dgm:t>
        <a:bodyPr/>
        <a:lstStyle/>
        <a:p>
          <a:endParaRPr lang="fr-FR"/>
        </a:p>
      </dgm:t>
    </dgm:pt>
    <dgm:pt modelId="{70FDDC9C-0020-4F64-AD4B-73B5FE909467}">
      <dgm:prSet phldrT="[Texte]"/>
      <dgm:spPr/>
      <dgm:t>
        <a:bodyPr/>
        <a:lstStyle/>
        <a:p>
          <a:r>
            <a:rPr lang="fr-FR" b="1" dirty="0" smtClean="0"/>
            <a:t>Coopérative </a:t>
          </a:r>
          <a:r>
            <a:rPr lang="fr-FR" b="1" dirty="0" smtClean="0"/>
            <a:t>d’Emplois : </a:t>
          </a:r>
          <a:r>
            <a:rPr lang="fr-FR" dirty="0" smtClean="0"/>
            <a:t>Développement Activités Entrepreneurs salariés</a:t>
          </a:r>
          <a:endParaRPr lang="fr-FR" dirty="0"/>
        </a:p>
      </dgm:t>
    </dgm:pt>
    <dgm:pt modelId="{70F7B8A6-8652-4ED3-B938-29583D3EBCEE}" type="parTrans" cxnId="{36922C11-BD26-4155-8CE6-CDE84573D176}">
      <dgm:prSet/>
      <dgm:spPr/>
      <dgm:t>
        <a:bodyPr/>
        <a:lstStyle/>
        <a:p>
          <a:endParaRPr lang="fr-FR"/>
        </a:p>
      </dgm:t>
    </dgm:pt>
    <dgm:pt modelId="{EA8589F6-F49C-428F-8ED4-DC9757732FA0}" type="sibTrans" cxnId="{36922C11-BD26-4155-8CE6-CDE84573D176}">
      <dgm:prSet/>
      <dgm:spPr/>
      <dgm:t>
        <a:bodyPr/>
        <a:lstStyle/>
        <a:p>
          <a:endParaRPr lang="fr-FR"/>
        </a:p>
      </dgm:t>
    </dgm:pt>
    <dgm:pt modelId="{A9A7ED51-FA21-4A20-97BD-F04FDC80E503}">
      <dgm:prSet/>
      <dgm:spPr/>
      <dgm:t>
        <a:bodyPr/>
        <a:lstStyle/>
        <a:p>
          <a:r>
            <a:rPr lang="fr-FR" b="1" dirty="0" smtClean="0"/>
            <a:t>Coopérative </a:t>
          </a:r>
          <a:r>
            <a:rPr lang="fr-FR" b="1" dirty="0" smtClean="0"/>
            <a:t>d’Activités :</a:t>
          </a:r>
          <a:endParaRPr lang="fr-FR" b="1" dirty="0" smtClean="0"/>
        </a:p>
        <a:p>
          <a:r>
            <a:rPr lang="fr-FR" dirty="0" smtClean="0"/>
            <a:t> Test des activités CAPE</a:t>
          </a:r>
          <a:endParaRPr lang="fr-FR" dirty="0"/>
        </a:p>
      </dgm:t>
    </dgm:pt>
    <dgm:pt modelId="{E254244A-0D26-45AA-81D4-D87D5AF3D290}" type="parTrans" cxnId="{F0C641F9-616C-4405-81FA-A2C81AA36358}">
      <dgm:prSet/>
      <dgm:spPr/>
      <dgm:t>
        <a:bodyPr/>
        <a:lstStyle/>
        <a:p>
          <a:endParaRPr lang="fr-FR"/>
        </a:p>
      </dgm:t>
    </dgm:pt>
    <dgm:pt modelId="{E0A46A19-6E5F-499A-A840-5928D17E32C2}" type="sibTrans" cxnId="{F0C641F9-616C-4405-81FA-A2C81AA36358}">
      <dgm:prSet/>
      <dgm:spPr/>
      <dgm:t>
        <a:bodyPr/>
        <a:lstStyle/>
        <a:p>
          <a:endParaRPr lang="fr-FR"/>
        </a:p>
      </dgm:t>
    </dgm:pt>
    <dgm:pt modelId="{064F0DC0-478F-47E8-A260-B0B02F790658}" type="pres">
      <dgm:prSet presAssocID="{47727B7B-E120-4243-865B-89CCE45508AD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0352B2A4-85FC-4E89-8D69-5685391B1C33}" type="pres">
      <dgm:prSet presAssocID="{9F7AD9BF-90F5-495C-9DDD-A4A1757A2516}" presName="centerShape" presStyleLbl="node0" presStyleIdx="0" presStyleCnt="1"/>
      <dgm:spPr/>
      <dgm:t>
        <a:bodyPr/>
        <a:lstStyle/>
        <a:p>
          <a:endParaRPr lang="fr-FR"/>
        </a:p>
      </dgm:t>
    </dgm:pt>
    <dgm:pt modelId="{83EE83FC-8FE7-4FC3-8414-0B4C85C2FCD0}" type="pres">
      <dgm:prSet presAssocID="{E254244A-0D26-45AA-81D4-D87D5AF3D290}" presName="parTrans" presStyleLbl="bgSibTrans2D1" presStyleIdx="0" presStyleCnt="2"/>
      <dgm:spPr/>
      <dgm:t>
        <a:bodyPr/>
        <a:lstStyle/>
        <a:p>
          <a:endParaRPr lang="fr-FR"/>
        </a:p>
      </dgm:t>
    </dgm:pt>
    <dgm:pt modelId="{DAE437A0-0023-4658-A4E9-E59B354CA190}" type="pres">
      <dgm:prSet presAssocID="{A9A7ED51-FA21-4A20-97BD-F04FDC80E503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4BE5F30-2573-4A3B-A5AA-2424F8F13C58}" type="pres">
      <dgm:prSet presAssocID="{70F7B8A6-8652-4ED3-B938-29583D3EBCEE}" presName="parTrans" presStyleLbl="bgSibTrans2D1" presStyleIdx="1" presStyleCnt="2"/>
      <dgm:spPr/>
      <dgm:t>
        <a:bodyPr/>
        <a:lstStyle/>
        <a:p>
          <a:endParaRPr lang="fr-FR"/>
        </a:p>
      </dgm:t>
    </dgm:pt>
    <dgm:pt modelId="{91EDBFEA-3672-46CB-B0A2-91E968CFE333}" type="pres">
      <dgm:prSet presAssocID="{70FDDC9C-0020-4F64-AD4B-73B5FE909467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527172E0-1AE9-4DAC-ABE4-EB1F66303236}" type="presOf" srcId="{E254244A-0D26-45AA-81D4-D87D5AF3D290}" destId="{83EE83FC-8FE7-4FC3-8414-0B4C85C2FCD0}" srcOrd="0" destOrd="0" presId="urn:microsoft.com/office/officeart/2005/8/layout/radial4"/>
    <dgm:cxn modelId="{36922C11-BD26-4155-8CE6-CDE84573D176}" srcId="{9F7AD9BF-90F5-495C-9DDD-A4A1757A2516}" destId="{70FDDC9C-0020-4F64-AD4B-73B5FE909467}" srcOrd="1" destOrd="0" parTransId="{70F7B8A6-8652-4ED3-B938-29583D3EBCEE}" sibTransId="{EA8589F6-F49C-428F-8ED4-DC9757732FA0}"/>
    <dgm:cxn modelId="{3D99CDFA-2102-4E1D-9BB7-3143099FE863}" srcId="{47727B7B-E120-4243-865B-89CCE45508AD}" destId="{9F7AD9BF-90F5-495C-9DDD-A4A1757A2516}" srcOrd="0" destOrd="0" parTransId="{1E90505A-51EA-42FC-B0FC-4DAA8D32C0BD}" sibTransId="{AB303CAE-07F5-480D-8327-4B34078632A4}"/>
    <dgm:cxn modelId="{4C60E828-62FF-4877-83AD-51274AEEB767}" type="presOf" srcId="{9F7AD9BF-90F5-495C-9DDD-A4A1757A2516}" destId="{0352B2A4-85FC-4E89-8D69-5685391B1C33}" srcOrd="0" destOrd="0" presId="urn:microsoft.com/office/officeart/2005/8/layout/radial4"/>
    <dgm:cxn modelId="{F0C641F9-616C-4405-81FA-A2C81AA36358}" srcId="{9F7AD9BF-90F5-495C-9DDD-A4A1757A2516}" destId="{A9A7ED51-FA21-4A20-97BD-F04FDC80E503}" srcOrd="0" destOrd="0" parTransId="{E254244A-0D26-45AA-81D4-D87D5AF3D290}" sibTransId="{E0A46A19-6E5F-499A-A840-5928D17E32C2}"/>
    <dgm:cxn modelId="{CF5100B1-B807-4FCE-9E1A-02470FF93BBD}" type="presOf" srcId="{A9A7ED51-FA21-4A20-97BD-F04FDC80E503}" destId="{DAE437A0-0023-4658-A4E9-E59B354CA190}" srcOrd="0" destOrd="0" presId="urn:microsoft.com/office/officeart/2005/8/layout/radial4"/>
    <dgm:cxn modelId="{B12E8829-F127-4AA8-B442-3AFD722036FC}" type="presOf" srcId="{47727B7B-E120-4243-865B-89CCE45508AD}" destId="{064F0DC0-478F-47E8-A260-B0B02F790658}" srcOrd="0" destOrd="0" presId="urn:microsoft.com/office/officeart/2005/8/layout/radial4"/>
    <dgm:cxn modelId="{F4CDBAAB-52EC-4D67-AE06-0B1C44098011}" type="presOf" srcId="{70FDDC9C-0020-4F64-AD4B-73B5FE909467}" destId="{91EDBFEA-3672-46CB-B0A2-91E968CFE333}" srcOrd="0" destOrd="0" presId="urn:microsoft.com/office/officeart/2005/8/layout/radial4"/>
    <dgm:cxn modelId="{53DC1E05-66C8-4D06-A492-7903A6B409AF}" type="presOf" srcId="{70F7B8A6-8652-4ED3-B938-29583D3EBCEE}" destId="{B4BE5F30-2573-4A3B-A5AA-2424F8F13C58}" srcOrd="0" destOrd="0" presId="urn:microsoft.com/office/officeart/2005/8/layout/radial4"/>
    <dgm:cxn modelId="{BF22517B-1F1A-42F6-8B40-D7F319ED3FCF}" type="presParOf" srcId="{064F0DC0-478F-47E8-A260-B0B02F790658}" destId="{0352B2A4-85FC-4E89-8D69-5685391B1C33}" srcOrd="0" destOrd="0" presId="urn:microsoft.com/office/officeart/2005/8/layout/radial4"/>
    <dgm:cxn modelId="{84FC1A38-FE59-45F2-A2C2-568CF23B1124}" type="presParOf" srcId="{064F0DC0-478F-47E8-A260-B0B02F790658}" destId="{83EE83FC-8FE7-4FC3-8414-0B4C85C2FCD0}" srcOrd="1" destOrd="0" presId="urn:microsoft.com/office/officeart/2005/8/layout/radial4"/>
    <dgm:cxn modelId="{B7E507CF-1DE8-499C-A38B-6BEEDAC60374}" type="presParOf" srcId="{064F0DC0-478F-47E8-A260-B0B02F790658}" destId="{DAE437A0-0023-4658-A4E9-E59B354CA190}" srcOrd="2" destOrd="0" presId="urn:microsoft.com/office/officeart/2005/8/layout/radial4"/>
    <dgm:cxn modelId="{B8689E70-C434-4CE5-A8E0-8875C0174D67}" type="presParOf" srcId="{064F0DC0-478F-47E8-A260-B0B02F790658}" destId="{B4BE5F30-2573-4A3B-A5AA-2424F8F13C58}" srcOrd="3" destOrd="0" presId="urn:microsoft.com/office/officeart/2005/8/layout/radial4"/>
    <dgm:cxn modelId="{7C41B929-3D4C-4306-A4D7-BD583E769081}" type="presParOf" srcId="{064F0DC0-478F-47E8-A260-B0B02F790658}" destId="{91EDBFEA-3672-46CB-B0A2-91E968CFE333}" srcOrd="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0F0D9B-9498-4332-ACD4-719D3ECD1FCE}">
      <dsp:nvSpPr>
        <dsp:cNvPr id="0" name=""/>
        <dsp:cNvSpPr/>
      </dsp:nvSpPr>
      <dsp:spPr>
        <a:xfrm>
          <a:off x="3489380" y="1007"/>
          <a:ext cx="1607902" cy="160790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Salariés</a:t>
          </a:r>
          <a:endParaRPr lang="fr-FR" sz="1400" kern="1200" dirty="0"/>
        </a:p>
      </dsp:txBody>
      <dsp:txXfrm>
        <a:off x="3724852" y="236479"/>
        <a:ext cx="1136958" cy="1136958"/>
      </dsp:txXfrm>
    </dsp:sp>
    <dsp:sp modelId="{C6E30EC2-69E5-435F-828B-B1CADA56C325}">
      <dsp:nvSpPr>
        <dsp:cNvPr id="0" name=""/>
        <dsp:cNvSpPr/>
      </dsp:nvSpPr>
      <dsp:spPr>
        <a:xfrm rot="2160000">
          <a:off x="5046740" y="1236699"/>
          <a:ext cx="428578" cy="54266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100" kern="1200"/>
        </a:p>
      </dsp:txBody>
      <dsp:txXfrm>
        <a:off x="5059018" y="1307445"/>
        <a:ext cx="300005" cy="325601"/>
      </dsp:txXfrm>
    </dsp:sp>
    <dsp:sp modelId="{29C1EF7F-9D9B-4AA9-AD05-FE4F1E9B179E}">
      <dsp:nvSpPr>
        <dsp:cNvPr id="0" name=""/>
        <dsp:cNvSpPr/>
      </dsp:nvSpPr>
      <dsp:spPr>
        <a:xfrm>
          <a:off x="5444402" y="1421414"/>
          <a:ext cx="1607902" cy="160790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Porteurs de projet</a:t>
          </a:r>
          <a:endParaRPr lang="fr-FR" sz="1400" kern="1200" dirty="0"/>
        </a:p>
      </dsp:txBody>
      <dsp:txXfrm>
        <a:off x="5679874" y="1656886"/>
        <a:ext cx="1136958" cy="1136958"/>
      </dsp:txXfrm>
    </dsp:sp>
    <dsp:sp modelId="{87331E87-2B21-4E34-8562-A88EEF6A7C47}">
      <dsp:nvSpPr>
        <dsp:cNvPr id="0" name=""/>
        <dsp:cNvSpPr/>
      </dsp:nvSpPr>
      <dsp:spPr>
        <a:xfrm rot="6480000">
          <a:off x="5664437" y="3091630"/>
          <a:ext cx="428578" cy="54266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100" kern="1200"/>
        </a:p>
      </dsp:txBody>
      <dsp:txXfrm rot="10800000">
        <a:off x="5748589" y="3139023"/>
        <a:ext cx="300005" cy="325601"/>
      </dsp:txXfrm>
    </dsp:sp>
    <dsp:sp modelId="{165A5879-81E5-471A-AD02-DB3C63D90FBF}">
      <dsp:nvSpPr>
        <dsp:cNvPr id="0" name=""/>
        <dsp:cNvSpPr/>
      </dsp:nvSpPr>
      <dsp:spPr>
        <a:xfrm>
          <a:off x="4697650" y="3719681"/>
          <a:ext cx="1607902" cy="160790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Acteurs locaux, prescripteurs</a:t>
          </a:r>
          <a:endParaRPr lang="fr-FR" sz="1400" kern="1200" dirty="0"/>
        </a:p>
      </dsp:txBody>
      <dsp:txXfrm>
        <a:off x="4933122" y="3955153"/>
        <a:ext cx="1136958" cy="1136958"/>
      </dsp:txXfrm>
    </dsp:sp>
    <dsp:sp modelId="{869F2D44-1848-4321-B1D9-979A734F97D7}">
      <dsp:nvSpPr>
        <dsp:cNvPr id="0" name=""/>
        <dsp:cNvSpPr/>
      </dsp:nvSpPr>
      <dsp:spPr>
        <a:xfrm rot="10800000">
          <a:off x="4091172" y="4252299"/>
          <a:ext cx="428578" cy="54266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100" kern="1200"/>
        </a:p>
      </dsp:txBody>
      <dsp:txXfrm rot="10800000">
        <a:off x="4219745" y="4360832"/>
        <a:ext cx="300005" cy="325601"/>
      </dsp:txXfrm>
    </dsp:sp>
    <dsp:sp modelId="{A16FA929-C443-41A2-9B60-176F65A89718}">
      <dsp:nvSpPr>
        <dsp:cNvPr id="0" name=""/>
        <dsp:cNvSpPr/>
      </dsp:nvSpPr>
      <dsp:spPr>
        <a:xfrm>
          <a:off x="2281109" y="3719681"/>
          <a:ext cx="1607902" cy="160790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Collectivités Publiques</a:t>
          </a:r>
          <a:endParaRPr lang="fr-FR" sz="1400" kern="1200" dirty="0"/>
        </a:p>
      </dsp:txBody>
      <dsp:txXfrm>
        <a:off x="2516581" y="3955153"/>
        <a:ext cx="1136958" cy="1136958"/>
      </dsp:txXfrm>
    </dsp:sp>
    <dsp:sp modelId="{A24724D4-6AF0-49DA-9E2F-60A9E146B157}">
      <dsp:nvSpPr>
        <dsp:cNvPr id="0" name=""/>
        <dsp:cNvSpPr/>
      </dsp:nvSpPr>
      <dsp:spPr>
        <a:xfrm rot="15120000">
          <a:off x="2501144" y="3114701"/>
          <a:ext cx="428578" cy="54266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100" kern="1200"/>
        </a:p>
      </dsp:txBody>
      <dsp:txXfrm rot="10800000">
        <a:off x="2585296" y="3284374"/>
        <a:ext cx="300005" cy="325601"/>
      </dsp:txXfrm>
    </dsp:sp>
    <dsp:sp modelId="{7048288A-2BD7-492B-A5CB-0E46C43DDF8A}">
      <dsp:nvSpPr>
        <dsp:cNvPr id="0" name=""/>
        <dsp:cNvSpPr/>
      </dsp:nvSpPr>
      <dsp:spPr>
        <a:xfrm>
          <a:off x="1534357" y="1421414"/>
          <a:ext cx="1607902" cy="160790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Entreprises</a:t>
          </a:r>
          <a:endParaRPr lang="fr-FR" sz="1400" kern="1200" dirty="0"/>
        </a:p>
      </dsp:txBody>
      <dsp:txXfrm>
        <a:off x="1769829" y="1656886"/>
        <a:ext cx="1136958" cy="1136958"/>
      </dsp:txXfrm>
    </dsp:sp>
    <dsp:sp modelId="{DD49AB1F-C5B5-46D8-A235-1214AC152DAF}">
      <dsp:nvSpPr>
        <dsp:cNvPr id="0" name=""/>
        <dsp:cNvSpPr/>
      </dsp:nvSpPr>
      <dsp:spPr>
        <a:xfrm rot="19440000">
          <a:off x="3091718" y="1250958"/>
          <a:ext cx="428578" cy="54266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100" kern="1200"/>
        </a:p>
      </dsp:txBody>
      <dsp:txXfrm>
        <a:off x="3103996" y="1397278"/>
        <a:ext cx="300005" cy="32560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52B2A4-85FC-4E89-8D69-5685391B1C33}">
      <dsp:nvSpPr>
        <dsp:cNvPr id="0" name=""/>
        <dsp:cNvSpPr/>
      </dsp:nvSpPr>
      <dsp:spPr>
        <a:xfrm>
          <a:off x="2555319" y="2029394"/>
          <a:ext cx="2356961" cy="235696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300" kern="1200" dirty="0" smtClean="0"/>
            <a:t>Coopérative d’Activités et d’Emplois</a:t>
          </a:r>
          <a:endParaRPr lang="fr-FR" sz="2300" kern="1200" dirty="0"/>
        </a:p>
      </dsp:txBody>
      <dsp:txXfrm>
        <a:off x="2900488" y="2374563"/>
        <a:ext cx="1666623" cy="1666623"/>
      </dsp:txXfrm>
    </dsp:sp>
    <dsp:sp modelId="{83EE83FC-8FE7-4FC3-8414-0B4C85C2FCD0}">
      <dsp:nvSpPr>
        <dsp:cNvPr id="0" name=""/>
        <dsp:cNvSpPr/>
      </dsp:nvSpPr>
      <dsp:spPr>
        <a:xfrm rot="12900000">
          <a:off x="956307" y="1589955"/>
          <a:ext cx="1893063" cy="671733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1">
                <a:tint val="60000"/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tint val="60000"/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AE437A0-0023-4658-A4E9-E59B354CA190}">
      <dsp:nvSpPr>
        <dsp:cNvPr id="0" name=""/>
        <dsp:cNvSpPr/>
      </dsp:nvSpPr>
      <dsp:spPr>
        <a:xfrm>
          <a:off x="7929" y="487269"/>
          <a:ext cx="2239113" cy="17912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 smtClean="0"/>
            <a:t>Coopérative </a:t>
          </a:r>
          <a:r>
            <a:rPr lang="fr-FR" sz="2000" b="1" kern="1200" dirty="0" smtClean="0"/>
            <a:t>d’Activités :</a:t>
          </a:r>
          <a:endParaRPr lang="fr-FR" sz="2000" b="1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 smtClean="0"/>
            <a:t> Test des activités CAPE</a:t>
          </a:r>
          <a:endParaRPr lang="fr-FR" sz="2000" kern="1200" dirty="0"/>
        </a:p>
      </dsp:txBody>
      <dsp:txXfrm>
        <a:off x="60394" y="539734"/>
        <a:ext cx="2134183" cy="1686360"/>
      </dsp:txXfrm>
    </dsp:sp>
    <dsp:sp modelId="{B4BE5F30-2573-4A3B-A5AA-2424F8F13C58}">
      <dsp:nvSpPr>
        <dsp:cNvPr id="0" name=""/>
        <dsp:cNvSpPr/>
      </dsp:nvSpPr>
      <dsp:spPr>
        <a:xfrm rot="19500000">
          <a:off x="4618229" y="1589955"/>
          <a:ext cx="1893063" cy="671733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1">
                <a:tint val="60000"/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tint val="60000"/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1EDBFEA-3672-46CB-B0A2-91E968CFE333}">
      <dsp:nvSpPr>
        <dsp:cNvPr id="0" name=""/>
        <dsp:cNvSpPr/>
      </dsp:nvSpPr>
      <dsp:spPr>
        <a:xfrm>
          <a:off x="5220557" y="487269"/>
          <a:ext cx="2239113" cy="17912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 smtClean="0"/>
            <a:t>Coopérative </a:t>
          </a:r>
          <a:r>
            <a:rPr lang="fr-FR" sz="2000" b="1" kern="1200" dirty="0" smtClean="0"/>
            <a:t>d’Emplois : </a:t>
          </a:r>
          <a:r>
            <a:rPr lang="fr-FR" sz="2000" kern="1200" dirty="0" smtClean="0"/>
            <a:t>Développement Activités Entrepreneurs salariés</a:t>
          </a:r>
          <a:endParaRPr lang="fr-FR" sz="2000" kern="1200" dirty="0"/>
        </a:p>
      </dsp:txBody>
      <dsp:txXfrm>
        <a:off x="5273022" y="539734"/>
        <a:ext cx="2134183" cy="16863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95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1098" y="0"/>
            <a:ext cx="294495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753EE89-1713-44DC-9BBE-E4BBB8DC625B}" type="datetimeFigureOut">
              <a:rPr lang="fr-FR"/>
              <a:pPr>
                <a:defRPr/>
              </a:pPr>
              <a:t>12/11/2014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164"/>
            <a:ext cx="2944958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1098" y="9428164"/>
            <a:ext cx="2944958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A10483F-EA76-4651-A3A8-1DBC12FF626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62699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576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482" y="0"/>
            <a:ext cx="2946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5BEF53A-37EE-4ECA-9365-78EAE658E8FC}" type="datetimeFigureOut">
              <a:rPr lang="fr-FR"/>
              <a:pPr>
                <a:defRPr/>
              </a:pPr>
              <a:t>12/11/2014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606" y="4714876"/>
            <a:ext cx="5438464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164"/>
            <a:ext cx="2946576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482" y="9428164"/>
            <a:ext cx="2946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8B59419A-D478-4A93-905E-09B12AA6026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3738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smtClean="0"/>
          </a:p>
        </p:txBody>
      </p:sp>
      <p:sp>
        <p:nvSpPr>
          <p:cNvPr id="1843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BD70244-2EE5-4CB8-9CBF-8A31F94921A3}" type="slidenum">
              <a:rPr lang="fr-FR" smtClean="0"/>
              <a:pPr/>
              <a:t>1</a:t>
            </a:fld>
            <a:endParaRPr lang="fr-F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smtClean="0"/>
          </a:p>
        </p:txBody>
      </p:sp>
      <p:sp>
        <p:nvSpPr>
          <p:cNvPr id="19460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976E1EF-B802-4819-9A47-190C6E612148}" type="slidenum">
              <a:rPr lang="fr-FR" smtClean="0"/>
              <a:pPr/>
              <a:t>12</a:t>
            </a:fld>
            <a:endParaRPr lang="fr-F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20484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1C9A978-1390-4347-9197-6E887B557B6A}" type="slidenum">
              <a:rPr lang="fr-FR" smtClean="0"/>
              <a:pPr/>
              <a:t>14</a:t>
            </a:fld>
            <a:endParaRPr 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pPr>
              <a:defRPr/>
            </a:pPr>
            <a:fld id="{9553E16D-493D-4A03-A62F-C23C341B2113}" type="datetime1">
              <a:rPr lang="fr-FR" smtClean="0"/>
              <a:pPr>
                <a:defRPr/>
              </a:pPr>
              <a:t>12/11/2014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pPr>
              <a:defRPr/>
            </a:pPr>
            <a:fld id="{51E7D14D-1B28-4B51-833D-F88C32059256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8A8CCB9-BC24-4A0E-95A5-520C1DC94B48}" type="datetime1">
              <a:rPr lang="fr-FR" smtClean="0"/>
              <a:pPr>
                <a:defRPr/>
              </a:pPr>
              <a:t>12/11/2014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6CE621-4AFA-426D-A65C-A1EB9F073B2E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B006F9-D1AE-4664-9DFB-58999C7BA33F}" type="datetime1">
              <a:rPr lang="fr-FR" smtClean="0"/>
              <a:pPr>
                <a:defRPr/>
              </a:pPr>
              <a:t>12/11/2014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728839-A074-41E9-AB90-3E9ED4B412C3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B5255B24-A8D5-49CF-B2ED-9A158431D348}" type="datetime1">
              <a:rPr lang="fr-FR" smtClean="0"/>
              <a:pPr>
                <a:defRPr/>
              </a:pPr>
              <a:t>12/11/2014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F47E5976-A283-4E65-AF57-231E1F516A4E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pPr>
              <a:defRPr/>
            </a:pPr>
            <a:fld id="{AB8A1A09-18F3-4B1B-9955-811A7D34EF43}" type="datetime1">
              <a:rPr lang="fr-FR" smtClean="0"/>
              <a:pPr>
                <a:defRPr/>
              </a:pPr>
              <a:t>12/11/2014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pPr>
              <a:defRPr/>
            </a:pPr>
            <a:fld id="{3FD49219-3AFC-4A83-A2B1-66D8A5E75189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F42D92A-485B-4B0D-8D46-A3F4B89EE23E}" type="datetime1">
              <a:rPr lang="fr-FR" smtClean="0"/>
              <a:pPr>
                <a:defRPr/>
              </a:pPr>
              <a:t>12/11/2014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01E758-7981-42E9-9E1A-FAA8C677BCFD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F9D6F2-51E1-4856-B1CB-411DF6241F30}" type="datetime1">
              <a:rPr lang="fr-FR" smtClean="0"/>
              <a:pPr>
                <a:defRPr/>
              </a:pPr>
              <a:t>12/11/2014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F03A75-1A1C-4B4F-AEE3-B44A78F38B21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5CE1432B-A215-4EB1-B1CE-F98B00425C82}" type="datetime1">
              <a:rPr lang="fr-FR" smtClean="0"/>
              <a:pPr>
                <a:defRPr/>
              </a:pPr>
              <a:t>12/11/2014</a:t>
            </a:fld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75B1D52C-096F-41B3-9A11-B8CA1ACFBA26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FAE647-DE2E-4685-B2EE-09472643ECAE}" type="datetime1">
              <a:rPr lang="fr-FR" smtClean="0"/>
              <a:pPr>
                <a:defRPr/>
              </a:pPr>
              <a:t>12/11/2014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464C40-9618-46EA-B9E0-CDD6D6020619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DB593FE6-5C69-4267-A3A4-A9C7B0AECB84}" type="datetime1">
              <a:rPr lang="fr-FR" smtClean="0"/>
              <a:pPr>
                <a:defRPr/>
              </a:pPr>
              <a:t>12/11/2014</a:t>
            </a:fld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2F479507-F19A-4D5D-A916-46C90E6223FF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D07747D0-C7BE-46C2-916E-A12739563F6D}" type="datetime1">
              <a:rPr lang="fr-FR" smtClean="0"/>
              <a:pPr>
                <a:defRPr/>
              </a:pPr>
              <a:t>12/11/2014</a:t>
            </a:fld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F78F51EC-4B68-43D7-8F26-021D4CFDE572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B021CBFE-B2A1-40E9-B726-FCAC45E25220}" type="datetime1">
              <a:rPr lang="fr-FR" smtClean="0"/>
              <a:pPr>
                <a:defRPr/>
              </a:pPr>
              <a:t>12/11/2014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FB3B41CB-C93F-45F3-B182-D8521868FE27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pp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55776" y="3140968"/>
            <a:ext cx="6336704" cy="34563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642938" y="980728"/>
            <a:ext cx="8249542" cy="4608512"/>
          </a:xfrm>
        </p:spPr>
        <p:txBody>
          <a:bodyPr>
            <a:normAutofit fontScale="90000"/>
          </a:bodyPr>
          <a:lstStyle/>
          <a:p>
            <a:pPr algn="r" eaLnBrk="1" hangingPunct="1"/>
            <a:r>
              <a:rPr lang="fr-FR" dirty="0" smtClean="0">
                <a:solidFill>
                  <a:srgbClr val="008A51"/>
                </a:solidFill>
              </a:rPr>
              <a:t/>
            </a:r>
            <a:br>
              <a:rPr lang="fr-FR" dirty="0" smtClean="0">
                <a:solidFill>
                  <a:srgbClr val="008A51"/>
                </a:solidFill>
              </a:rPr>
            </a:br>
            <a:r>
              <a:rPr lang="fr-FR" dirty="0" smtClean="0">
                <a:solidFill>
                  <a:srgbClr val="008A51"/>
                </a:solidFill>
              </a:rPr>
              <a:t/>
            </a:r>
            <a:br>
              <a:rPr lang="fr-FR" dirty="0" smtClean="0">
                <a:solidFill>
                  <a:srgbClr val="008A51"/>
                </a:solidFill>
              </a:rPr>
            </a:br>
            <a:r>
              <a:rPr lang="fr-FR" dirty="0" smtClean="0">
                <a:solidFill>
                  <a:srgbClr val="008A51"/>
                </a:solidFill>
              </a:rPr>
              <a:t/>
            </a:r>
            <a:br>
              <a:rPr lang="fr-FR" dirty="0" smtClean="0">
                <a:solidFill>
                  <a:srgbClr val="008A5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/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/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/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sz="4900" dirty="0" smtClean="0">
                <a:solidFill>
                  <a:schemeClr val="tx1"/>
                </a:solidFill>
              </a:rPr>
              <a:t>Coopérative d’Activités et d’Emplois</a:t>
            </a:r>
            <a:br>
              <a:rPr lang="fr-FR" sz="4900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/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bg1"/>
                </a:solidFill>
              </a:rPr>
              <a:t>L’expérimentation accompagnée </a:t>
            </a:r>
            <a:br>
              <a:rPr lang="fr-FR" dirty="0" smtClean="0">
                <a:solidFill>
                  <a:schemeClr val="bg1"/>
                </a:solidFill>
              </a:rPr>
            </a:br>
            <a:r>
              <a:rPr lang="fr-FR" dirty="0" smtClean="0">
                <a:solidFill>
                  <a:schemeClr val="bg1"/>
                </a:solidFill>
              </a:rPr>
              <a:t>en grandeur réelle</a:t>
            </a:r>
            <a:r>
              <a:rPr lang="fr-FR" dirty="0" smtClean="0">
                <a:solidFill>
                  <a:srgbClr val="008A51"/>
                </a:solidFill>
              </a:rPr>
              <a:t/>
            </a:r>
            <a:br>
              <a:rPr lang="fr-FR" dirty="0" smtClean="0">
                <a:solidFill>
                  <a:srgbClr val="008A51"/>
                </a:solidFill>
              </a:rPr>
            </a:br>
            <a:r>
              <a:rPr lang="fr-FR" dirty="0" smtClean="0">
                <a:solidFill>
                  <a:srgbClr val="008A51"/>
                </a:solidFill>
              </a:rPr>
              <a:t/>
            </a:r>
            <a:br>
              <a:rPr lang="fr-FR" dirty="0" smtClean="0">
                <a:solidFill>
                  <a:srgbClr val="008A51"/>
                </a:solidFill>
              </a:rPr>
            </a:br>
            <a:r>
              <a:rPr lang="fr-FR" dirty="0" smtClean="0">
                <a:solidFill>
                  <a:srgbClr val="008A51"/>
                </a:solidFill>
              </a:rPr>
              <a:t/>
            </a:r>
            <a:br>
              <a:rPr lang="fr-FR" dirty="0" smtClean="0">
                <a:solidFill>
                  <a:srgbClr val="008A51"/>
                </a:solidFill>
              </a:rPr>
            </a:br>
            <a:endParaRPr lang="fr-FR" dirty="0" smtClean="0">
              <a:solidFill>
                <a:srgbClr val="008A51"/>
              </a:solidFill>
            </a:endParaRPr>
          </a:p>
        </p:txBody>
      </p:sp>
      <p:pic>
        <p:nvPicPr>
          <p:cNvPr id="2051" name="Image 3" descr="logo-sciclandes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332656"/>
            <a:ext cx="2734266" cy="817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r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746760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fr-FR" sz="3300" dirty="0" smtClean="0"/>
              <a:t>Les services de la CAE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500063" y="2071688"/>
            <a:ext cx="8229600" cy="2428875"/>
          </a:xfrm>
        </p:spPr>
        <p:txBody>
          <a:bodyPr rtlCol="0">
            <a:normAutofit fontScale="92500" lnSpcReduction="10000"/>
          </a:bodyPr>
          <a:lstStyle/>
          <a:p>
            <a:pPr lvl="1" fontAlgn="auto">
              <a:spcAft>
                <a:spcPts val="0"/>
              </a:spcAft>
              <a:buFont typeface="Arial" charset="0"/>
              <a:buChar char="•"/>
              <a:defRPr/>
            </a:pPr>
            <a:endParaRPr lang="fr-FR" sz="2400" dirty="0" smtClean="0"/>
          </a:p>
          <a:p>
            <a:pPr lvl="1" fontAlgn="auto">
              <a:spcAft>
                <a:spcPts val="0"/>
              </a:spcAft>
              <a:buFont typeface="Arial" charset="0"/>
              <a:buChar char="•"/>
              <a:defRPr/>
            </a:pPr>
            <a:r>
              <a:rPr lang="fr-FR" sz="2400" dirty="0" smtClean="0"/>
              <a:t>Accompagnement personnalisé</a:t>
            </a:r>
          </a:p>
          <a:p>
            <a:pPr lvl="1" fontAlgn="auto">
              <a:spcAft>
                <a:spcPts val="0"/>
              </a:spcAft>
              <a:buFont typeface="Arial" charset="0"/>
              <a:buChar char="•"/>
              <a:defRPr/>
            </a:pPr>
            <a:endParaRPr lang="fr-FR" sz="2400" dirty="0" smtClean="0"/>
          </a:p>
          <a:p>
            <a:pPr lvl="1">
              <a:buFont typeface="Arial" charset="0"/>
              <a:buChar char="•"/>
              <a:defRPr/>
            </a:pPr>
            <a:r>
              <a:rPr lang="fr-FR" sz="2400" dirty="0" smtClean="0"/>
              <a:t>Hébergement juridique et comptable de l’activité</a:t>
            </a:r>
          </a:p>
          <a:p>
            <a:pPr lvl="1" fontAlgn="auto">
              <a:spcAft>
                <a:spcPts val="0"/>
              </a:spcAft>
              <a:buFont typeface="Arial" charset="0"/>
              <a:buChar char="•"/>
              <a:defRPr/>
            </a:pPr>
            <a:endParaRPr lang="fr-FR" sz="2400" dirty="0" smtClean="0"/>
          </a:p>
          <a:p>
            <a:pPr lvl="1" fontAlgn="auto">
              <a:spcAft>
                <a:spcPts val="0"/>
              </a:spcAft>
              <a:buFont typeface="Arial" charset="0"/>
              <a:buChar char="•"/>
              <a:defRPr/>
            </a:pPr>
            <a:r>
              <a:rPr lang="fr-FR" sz="2400" dirty="0" smtClean="0"/>
              <a:t>Ressources mutualisées</a:t>
            </a:r>
            <a:endParaRPr 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r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fr-FR" sz="3200" dirty="0" smtClean="0">
                <a:solidFill>
                  <a:srgbClr val="008A51"/>
                </a:solidFill>
              </a:rPr>
              <a:t/>
            </a:r>
            <a:br>
              <a:rPr lang="fr-FR" sz="3200" dirty="0" smtClean="0">
                <a:solidFill>
                  <a:srgbClr val="008A51"/>
                </a:solidFill>
              </a:rPr>
            </a:br>
            <a:r>
              <a:rPr lang="fr-FR" sz="4000" dirty="0" smtClean="0">
                <a:solidFill>
                  <a:srgbClr val="595959"/>
                </a:solidFill>
              </a:rPr>
              <a:t/>
            </a:r>
            <a:br>
              <a:rPr lang="fr-FR" sz="4000" dirty="0" smtClean="0">
                <a:solidFill>
                  <a:srgbClr val="595959"/>
                </a:solidFill>
              </a:rPr>
            </a:br>
            <a:r>
              <a:rPr lang="fr-FR" sz="4000" dirty="0" smtClean="0"/>
              <a:t> Hébergement juridique et comptable</a:t>
            </a:r>
          </a:p>
        </p:txBody>
      </p:sp>
      <p:sp>
        <p:nvSpPr>
          <p:cNvPr id="6147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357313"/>
            <a:ext cx="8472488" cy="5214937"/>
          </a:xfrm>
        </p:spPr>
        <p:txBody>
          <a:bodyPr>
            <a:normAutofit/>
          </a:bodyPr>
          <a:lstStyle/>
          <a:p>
            <a:pPr eaLnBrk="1" hangingPunct="1">
              <a:buFont typeface="Arial" charset="0"/>
              <a:buNone/>
              <a:defRPr/>
            </a:pPr>
            <a:endParaRPr lang="fr-FR" dirty="0" smtClean="0"/>
          </a:p>
          <a:p>
            <a:pPr eaLnBrk="1" hangingPunct="1">
              <a:buFont typeface="Arial" charset="0"/>
              <a:buNone/>
              <a:defRPr/>
            </a:pPr>
            <a:r>
              <a:rPr lang="fr-FR" dirty="0" smtClean="0"/>
              <a:t>Juridiquement : le/la porteur(se) de projet développe son activité sous le n°SIRET de la CAE</a:t>
            </a:r>
          </a:p>
          <a:p>
            <a:pPr marL="342900" lvl="2" indent="-342900" eaLnBrk="1" hangingPunct="1">
              <a:buFont typeface="Arial" charset="0"/>
              <a:buNone/>
              <a:defRPr/>
            </a:pPr>
            <a:r>
              <a:rPr lang="fr-FR" dirty="0" smtClean="0"/>
              <a:t>		</a:t>
            </a:r>
          </a:p>
          <a:p>
            <a:pPr marL="342900" lvl="2" indent="-342900" eaLnBrk="1" hangingPunct="1">
              <a:buFont typeface="Wingdings" pitchFamily="2" charset="2"/>
              <a:buChar char="Ø"/>
              <a:defRPr/>
            </a:pPr>
            <a:r>
              <a:rPr lang="fr-FR" sz="2000" dirty="0" smtClean="0">
                <a:sym typeface="Wingdings 3" pitchFamily="18" charset="2"/>
              </a:rPr>
              <a:t>Responsabilité de la CAE</a:t>
            </a:r>
          </a:p>
          <a:p>
            <a:pPr lvl="1" eaLnBrk="1" hangingPunct="1">
              <a:buFont typeface="Arial" charset="0"/>
              <a:buNone/>
              <a:defRPr/>
            </a:pPr>
            <a:r>
              <a:rPr lang="fr-FR" sz="1600" dirty="0" smtClean="0">
                <a:sym typeface="Wingdings 3" pitchFamily="18" charset="2"/>
              </a:rPr>
              <a:t>		</a:t>
            </a:r>
            <a:endParaRPr lang="fr-FR" sz="800" dirty="0" smtClean="0">
              <a:sym typeface="Wingdings 3" pitchFamily="18" charset="2"/>
            </a:endParaRPr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fr-FR" dirty="0" smtClean="0"/>
              <a:t>Une mise en situation réelle de l’activité</a:t>
            </a:r>
          </a:p>
          <a:p>
            <a:pPr lvl="2" eaLnBrk="1" hangingPunct="1">
              <a:defRPr/>
            </a:pPr>
            <a:r>
              <a:rPr lang="fr-FR" sz="2000" dirty="0" smtClean="0"/>
              <a:t>Prospection clientèle		</a:t>
            </a:r>
            <a:r>
              <a:rPr lang="fr-FR" sz="2000" dirty="0" smtClean="0">
                <a:sym typeface="Wingdings 3" pitchFamily="18" charset="2"/>
              </a:rPr>
              <a:t></a:t>
            </a:r>
            <a:r>
              <a:rPr lang="fr-FR" sz="2000" dirty="0" smtClean="0"/>
              <a:t> devis</a:t>
            </a:r>
          </a:p>
          <a:p>
            <a:pPr lvl="2" eaLnBrk="1" hangingPunct="1">
              <a:defRPr/>
            </a:pPr>
            <a:r>
              <a:rPr lang="fr-FR" sz="2000" dirty="0" smtClean="0"/>
              <a:t>Réalisation des prestations</a:t>
            </a:r>
            <a:r>
              <a:rPr lang="fr-FR" sz="2000" dirty="0" smtClean="0">
                <a:sym typeface="Wingdings 3" pitchFamily="18" charset="2"/>
              </a:rPr>
              <a:t>  	  f</a:t>
            </a:r>
            <a:r>
              <a:rPr lang="fr-FR" sz="2000" dirty="0" smtClean="0"/>
              <a:t>acturation</a:t>
            </a:r>
          </a:p>
          <a:p>
            <a:pPr lvl="2" eaLnBrk="1" hangingPunct="1">
              <a:defRPr/>
            </a:pPr>
            <a:r>
              <a:rPr lang="fr-FR" sz="2000" dirty="0" smtClean="0"/>
              <a:t>Achats</a:t>
            </a:r>
            <a:r>
              <a:rPr lang="fr-FR" sz="2000" dirty="0" smtClean="0">
                <a:sym typeface="Wingdings 3" pitchFamily="18" charset="2"/>
              </a:rPr>
              <a:t> 				 récupération TVA</a:t>
            </a:r>
          </a:p>
          <a:p>
            <a:pPr lvl="2" eaLnBrk="1" hangingPunct="1">
              <a:buNone/>
              <a:defRPr/>
            </a:pPr>
            <a:endParaRPr lang="fr-FR" sz="2000" dirty="0" smtClean="0">
              <a:sym typeface="Wingdings 3" pitchFamily="18" charset="2"/>
            </a:endParaRPr>
          </a:p>
          <a:p>
            <a:pPr marL="342900" lvl="1" indent="-342900" eaLnBrk="1" hangingPunct="1">
              <a:buFont typeface="Wingdings" pitchFamily="2" charset="2"/>
              <a:buChar char="§"/>
              <a:defRPr/>
            </a:pPr>
            <a:r>
              <a:rPr lang="fr-FR" sz="2400" dirty="0" smtClean="0">
                <a:sym typeface="Wingdings 3" pitchFamily="18" charset="2"/>
              </a:rPr>
              <a:t>Comptabilité tenue par et au nom de la CAE</a:t>
            </a:r>
          </a:p>
          <a:p>
            <a:pPr marL="342900" lvl="1" indent="-342900" eaLnBrk="1" hangingPunct="1">
              <a:buFont typeface="Wingdings" pitchFamily="2" charset="2"/>
              <a:buChar char="Ø"/>
              <a:defRPr/>
            </a:pPr>
            <a:r>
              <a:rPr lang="fr-FR" sz="2000" dirty="0" smtClean="0">
                <a:sym typeface="Wingdings 3" pitchFamily="18" charset="2"/>
              </a:rPr>
              <a:t>Participation aux frais de gestion de 10 % du CA HT encaissé</a:t>
            </a:r>
          </a:p>
          <a:p>
            <a:pPr lvl="2" eaLnBrk="1" hangingPunct="1">
              <a:defRPr/>
            </a:pPr>
            <a:endParaRPr lang="fr-FR" sz="3200" dirty="0" smtClean="0">
              <a:sym typeface="Wingdings 3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7188" y="214313"/>
            <a:ext cx="8229600" cy="1143000"/>
          </a:xfrm>
        </p:spPr>
        <p:txBody>
          <a:bodyPr rtlCol="0">
            <a:normAutofit/>
          </a:bodyPr>
          <a:lstStyle/>
          <a:p>
            <a:pPr algn="ctr">
              <a:defRPr/>
            </a:pPr>
            <a:r>
              <a:rPr lang="fr-FR" sz="3200" dirty="0" smtClean="0"/>
              <a:t>Un accompagnement tout au long du test et du </a:t>
            </a:r>
            <a:r>
              <a:rPr lang="fr-FR" sz="3200" dirty="0" smtClean="0"/>
              <a:t>développement </a:t>
            </a:r>
            <a:r>
              <a:rPr lang="fr-FR" sz="3200" dirty="0" smtClean="0"/>
              <a:t>de l’activité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285875"/>
            <a:ext cx="8229600" cy="5357813"/>
          </a:xfrm>
        </p:spPr>
        <p:txBody>
          <a:bodyPr rtlCol="0"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fr-FR" sz="7400" b="1" dirty="0" smtClean="0">
              <a:solidFill>
                <a:srgbClr val="008A51"/>
              </a:solidFill>
              <a:latin typeface="+mj-lt"/>
              <a:ea typeface="+mj-ea"/>
              <a:cs typeface="+mj-cs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sz="9600" dirty="0" smtClean="0"/>
              <a:t>Accompagnement individuel personnalisé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fr-FR" sz="5600" dirty="0" smtClean="0"/>
              <a:t>définition </a:t>
            </a:r>
            <a:r>
              <a:rPr lang="fr-FR" sz="5600" dirty="0"/>
              <a:t>et </a:t>
            </a:r>
            <a:r>
              <a:rPr lang="fr-FR" sz="5600" dirty="0" smtClean="0"/>
              <a:t>suivi </a:t>
            </a:r>
            <a:r>
              <a:rPr lang="fr-FR" sz="5600" dirty="0"/>
              <a:t>de l’action commerciale (marketing – communication – vente )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fr-FR" sz="5600" dirty="0" smtClean="0"/>
              <a:t>suivi </a:t>
            </a:r>
            <a:r>
              <a:rPr lang="fr-FR" sz="5600" dirty="0"/>
              <a:t>des prestations réalisées et en cours </a:t>
            </a:r>
            <a:endParaRPr lang="fr-FR" sz="5600" dirty="0" smtClean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fr-FR" sz="5600" dirty="0" smtClean="0"/>
              <a:t>suivi </a:t>
            </a:r>
            <a:r>
              <a:rPr lang="fr-FR" sz="5600" dirty="0"/>
              <a:t>du </a:t>
            </a:r>
            <a:r>
              <a:rPr lang="fr-FR" sz="5600" dirty="0" smtClean="0"/>
              <a:t>fonctionnement juridique, </a:t>
            </a:r>
            <a:r>
              <a:rPr lang="fr-FR" sz="5600" dirty="0"/>
              <a:t>administratif et comptable de l’activité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fr-FR" sz="5600" dirty="0" smtClean="0"/>
              <a:t>évolution </a:t>
            </a:r>
            <a:r>
              <a:rPr lang="fr-FR" sz="5600" dirty="0"/>
              <a:t>du projet professionnel du porteur de projet (création, recherche d’emploi).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sz="4800" dirty="0"/>
              <a:t> 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sz="4800" dirty="0" smtClean="0"/>
              <a:t>	</a:t>
            </a:r>
            <a:r>
              <a:rPr lang="fr-FR" sz="5600" dirty="0" smtClean="0"/>
              <a:t>Fréquence  minimum : 1 fois/mois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fr-FR" sz="5600" dirty="0" smtClean="0"/>
          </a:p>
          <a:p>
            <a:pPr eaLnBrk="1" fontAlgn="auto" hangingPunct="1">
              <a:spcAft>
                <a:spcPts val="0"/>
              </a:spcAft>
              <a:buNone/>
              <a:defRPr/>
            </a:pPr>
            <a:r>
              <a:rPr lang="fr-FR" sz="9500" dirty="0" smtClean="0"/>
              <a:t>Un programme de formation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fr-FR" sz="5500" dirty="0" smtClean="0"/>
              <a:t>adapté à l’évolution du projet et de son porteur(se)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fr-FR" sz="5500" dirty="0" smtClean="0"/>
              <a:t>permettant l’acquisition des compétences </a:t>
            </a:r>
            <a:r>
              <a:rPr lang="fr-FR" sz="5500" dirty="0" smtClean="0"/>
              <a:t>entrepreneuriales : </a:t>
            </a:r>
            <a:r>
              <a:rPr lang="fr-FR" sz="5500" dirty="0" smtClean="0"/>
              <a:t>étude de marché, développement commercial, outils de communication, gestion, comptabilité, juridique ….</a:t>
            </a:r>
          </a:p>
          <a:p>
            <a:pPr>
              <a:buFont typeface="Wingdings" pitchFamily="2" charset="2"/>
              <a:buChar char="ü"/>
              <a:defRPr/>
            </a:pPr>
            <a:endParaRPr lang="fr-FR" sz="5500" dirty="0" smtClean="0"/>
          </a:p>
          <a:p>
            <a:pPr>
              <a:buNone/>
              <a:defRPr/>
            </a:pPr>
            <a:r>
              <a:rPr lang="fr-FR" sz="9600" dirty="0" smtClean="0"/>
              <a:t>Une dynamique collective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fr-FR" sz="5600" dirty="0" smtClean="0"/>
              <a:t>fruit du collectif constitué par les porteurs(</a:t>
            </a:r>
            <a:r>
              <a:rPr lang="fr-FR" sz="5600" dirty="0" err="1" smtClean="0"/>
              <a:t>euses</a:t>
            </a:r>
            <a:r>
              <a:rPr lang="fr-FR" sz="5600" dirty="0" smtClean="0"/>
              <a:t>) de projet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fr-FR" sz="5600" dirty="0" smtClean="0"/>
              <a:t>favorisée </a:t>
            </a:r>
            <a:r>
              <a:rPr lang="fr-FR" sz="5600" dirty="0" smtClean="0"/>
              <a:t>par l’organisation de rencontres mensuelles entre porteur(</a:t>
            </a:r>
            <a:r>
              <a:rPr lang="fr-FR" sz="5600" dirty="0" err="1" smtClean="0"/>
              <a:t>euses</a:t>
            </a:r>
            <a:r>
              <a:rPr lang="fr-FR" sz="5600" dirty="0" smtClean="0"/>
              <a:t>) de projet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fr-FR" sz="5600" dirty="0" smtClean="0"/>
              <a:t>et par une plateforme collaborative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fr-FR" sz="5600" dirty="0" smtClean="0"/>
              <a:t>permettant le développement d’entraides, </a:t>
            </a:r>
            <a:r>
              <a:rPr lang="fr-FR" sz="5600" dirty="0" smtClean="0"/>
              <a:t>d’intelligences collectives, </a:t>
            </a:r>
            <a:r>
              <a:rPr lang="fr-FR" sz="5600" dirty="0" smtClean="0"/>
              <a:t>de coopérations et de projets communs</a:t>
            </a:r>
          </a:p>
          <a:p>
            <a:pPr>
              <a:buNone/>
              <a:defRPr/>
            </a:pPr>
            <a:r>
              <a:rPr lang="fr-FR" sz="9600" dirty="0" smtClean="0"/>
              <a:t>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r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46760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fr-FR" sz="3200" dirty="0" smtClean="0"/>
              <a:t>Ressources mutualisées</a:t>
            </a:r>
          </a:p>
        </p:txBody>
      </p:sp>
      <p:sp>
        <p:nvSpPr>
          <p:cNvPr id="9219" name="Espace réservé du contenu 3"/>
          <p:cNvSpPr>
            <a:spLocks noGrp="1"/>
          </p:cNvSpPr>
          <p:nvPr>
            <p:ph sz="quarter" idx="1"/>
          </p:nvPr>
        </p:nvSpPr>
        <p:spPr>
          <a:xfrm>
            <a:off x="428625" y="1857375"/>
            <a:ext cx="8229600" cy="4525963"/>
          </a:xfrm>
        </p:spPr>
        <p:txBody>
          <a:bodyPr/>
          <a:lstStyle/>
          <a:p>
            <a:pPr eaLnBrk="1" hangingPunct="1"/>
            <a:endParaRPr lang="fr-FR" dirty="0" smtClean="0"/>
          </a:p>
          <a:p>
            <a:pPr eaLnBrk="1" hangingPunct="1"/>
            <a:endParaRPr lang="fr-FR" dirty="0" smtClean="0"/>
          </a:p>
          <a:p>
            <a:pPr eaLnBrk="1" hangingPunct="1"/>
            <a:r>
              <a:rPr lang="fr-FR" dirty="0" smtClean="0"/>
              <a:t>Espaces de travails partagés</a:t>
            </a:r>
          </a:p>
          <a:p>
            <a:pPr eaLnBrk="1" hangingPunct="1">
              <a:buNone/>
            </a:pPr>
            <a:r>
              <a:rPr lang="fr-FR" dirty="0" smtClean="0"/>
              <a:t> </a:t>
            </a:r>
          </a:p>
          <a:p>
            <a:pPr eaLnBrk="1" hangingPunct="1"/>
            <a:r>
              <a:rPr lang="fr-FR" dirty="0" smtClean="0"/>
              <a:t>Equipement bureautique et reprographie</a:t>
            </a:r>
          </a:p>
          <a:p>
            <a:pPr eaLnBrk="1" hangingPunct="1">
              <a:buNone/>
            </a:pPr>
            <a:endParaRPr lang="fr-FR" dirty="0" smtClean="0"/>
          </a:p>
          <a:p>
            <a:pPr eaLnBrk="1" hangingPunct="1"/>
            <a:r>
              <a:rPr lang="fr-FR" dirty="0" smtClean="0"/>
              <a:t>Centre de documentation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fr-FR" sz="4400" dirty="0" smtClean="0"/>
              <a:t>LE CAPE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 rtlCol="0">
            <a:normAutofit fontScale="32500" lnSpcReduction="2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sz="9600" dirty="0" smtClean="0"/>
              <a:t>Contrat d’Appui au Projet d’Entreprise </a:t>
            </a:r>
          </a:p>
          <a:p>
            <a:pPr fontAlgn="auto">
              <a:lnSpc>
                <a:spcPct val="17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fr-FR" sz="5600" dirty="0" smtClean="0"/>
              <a:t>Définissant  le contenu de l’appui au projet  et les moyens mis à disposition par la CAE pour l’accompagnement du/de la porteur(</a:t>
            </a:r>
            <a:r>
              <a:rPr lang="fr-FR" sz="5600" dirty="0" err="1" smtClean="0"/>
              <a:t>euse</a:t>
            </a:r>
            <a:r>
              <a:rPr lang="fr-FR" sz="5600" dirty="0" smtClean="0"/>
              <a:t>) de projet</a:t>
            </a:r>
          </a:p>
          <a:p>
            <a:pPr fontAlgn="auto">
              <a:lnSpc>
                <a:spcPct val="17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fr-FR" sz="5600" dirty="0" smtClean="0"/>
              <a:t>Sécurisant les engagements des parties entre elles et vis-à-vis des tiers</a:t>
            </a:r>
          </a:p>
          <a:p>
            <a:pPr fontAlgn="auto">
              <a:lnSpc>
                <a:spcPct val="17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fr-FR" sz="5600" dirty="0" smtClean="0"/>
              <a:t>Définissant la situation sociale du/de la bénéficiaire du contrat au regard de sa protection sociale et de l’assurance chômage</a:t>
            </a:r>
            <a:endParaRPr lang="fr-FR" sz="4800" dirty="0" smtClean="0"/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endParaRPr lang="fr-FR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dirty="0"/>
              <a:t> 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400" dirty="0" smtClean="0"/>
              <a:t>LE CAPE</a:t>
            </a:r>
            <a:endParaRPr lang="fr-FR" sz="4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  <a:defRPr/>
            </a:pPr>
            <a:endParaRPr lang="fr-FR" sz="4400" dirty="0" smtClean="0"/>
          </a:p>
          <a:p>
            <a:pPr>
              <a:lnSpc>
                <a:spcPct val="170000"/>
              </a:lnSpc>
              <a:buFont typeface="Wingdings" pitchFamily="2" charset="2"/>
              <a:buChar char="Ø"/>
              <a:defRPr/>
            </a:pPr>
            <a:r>
              <a:rPr lang="fr-FR" dirty="0" smtClean="0"/>
              <a:t>6 ou12 mois, renouvelable 2 fois</a:t>
            </a:r>
          </a:p>
          <a:p>
            <a:pPr>
              <a:lnSpc>
                <a:spcPct val="170000"/>
              </a:lnSpc>
              <a:buFont typeface="Wingdings" pitchFamily="2" charset="2"/>
              <a:buChar char="Ø"/>
              <a:defRPr/>
            </a:pPr>
            <a:r>
              <a:rPr lang="fr-FR" dirty="0" smtClean="0"/>
              <a:t>Statut = celui du/de la porteur(</a:t>
            </a:r>
            <a:r>
              <a:rPr lang="fr-FR" dirty="0" err="1" smtClean="0"/>
              <a:t>euse</a:t>
            </a:r>
            <a:r>
              <a:rPr lang="fr-FR" dirty="0" smtClean="0"/>
              <a:t>) de projet lors de la signature du CAPE</a:t>
            </a:r>
          </a:p>
          <a:p>
            <a:pPr>
              <a:lnSpc>
                <a:spcPct val="170000"/>
              </a:lnSpc>
              <a:buFont typeface="Wingdings" pitchFamily="2" charset="2"/>
              <a:buChar char="Ø"/>
              <a:defRPr/>
            </a:pPr>
            <a:r>
              <a:rPr lang="fr-FR" dirty="0" smtClean="0"/>
              <a:t>Le CAPE n’est pas un  contrat de travail mais permet une protection sociale de même nature que celle des salarié(e)s (accident du travail, ASSEDIC)</a:t>
            </a:r>
          </a:p>
          <a:p>
            <a:pPr>
              <a:lnSpc>
                <a:spcPct val="170000"/>
              </a:lnSpc>
              <a:buFont typeface="Wingdings" pitchFamily="2" charset="2"/>
              <a:buChar char="Ø"/>
              <a:defRPr/>
            </a:pPr>
            <a:r>
              <a:rPr lang="fr-FR" dirty="0" smtClean="0"/>
              <a:t>Cumul partiel possible des indemnités Pôle Emploi et rémunérations issues de l’activité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Le contrat d’entrepreneur salarié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fr-FR" sz="3100" dirty="0" smtClean="0"/>
              <a:t>Contrat type CDI</a:t>
            </a:r>
          </a:p>
          <a:p>
            <a:pPr>
              <a:buNone/>
            </a:pPr>
            <a:endParaRPr lang="fr-FR" b="1" dirty="0" smtClean="0"/>
          </a:p>
          <a:p>
            <a:pPr>
              <a:buFont typeface="Wingdings" pitchFamily="2" charset="2"/>
              <a:buChar char="Ø"/>
            </a:pPr>
            <a:r>
              <a:rPr lang="fr-FR" sz="2000" dirty="0" smtClean="0"/>
              <a:t>Définissant un salaire mensuel régulier et un temps de travail en fonction:</a:t>
            </a:r>
          </a:p>
          <a:p>
            <a:pPr>
              <a:buFont typeface="Wingdings" pitchFamily="2" charset="2"/>
              <a:buChar char="ü"/>
            </a:pPr>
            <a:r>
              <a:rPr lang="fr-FR" sz="2000" dirty="0" smtClean="0"/>
              <a:t>d’un CA</a:t>
            </a:r>
          </a:p>
          <a:p>
            <a:pPr>
              <a:buFont typeface="Wingdings" pitchFamily="2" charset="2"/>
              <a:buChar char="ü"/>
            </a:pPr>
            <a:r>
              <a:rPr lang="fr-FR" sz="2000" dirty="0" smtClean="0"/>
              <a:t>d’une marge brute</a:t>
            </a:r>
          </a:p>
          <a:p>
            <a:pPr>
              <a:buFont typeface="Wingdings" pitchFamily="2" charset="2"/>
              <a:buChar char="Ø"/>
            </a:pPr>
            <a:r>
              <a:rPr lang="fr-FR" sz="2000" dirty="0" smtClean="0"/>
              <a:t>Protection sociale des salarié(e)s (accident du travail, ASSEDIC…)</a:t>
            </a:r>
          </a:p>
          <a:p>
            <a:pPr>
              <a:buFont typeface="Wingdings" pitchFamily="2" charset="2"/>
              <a:buChar char="Ø"/>
            </a:pPr>
            <a:r>
              <a:rPr lang="fr-FR" sz="2000" dirty="0" smtClean="0"/>
              <a:t>Cumul partiel possible des indemnités Pôle Emploi et rémunération</a:t>
            </a:r>
          </a:p>
          <a:p>
            <a:pPr>
              <a:buFont typeface="Wingdings" pitchFamily="2" charset="2"/>
              <a:buChar char="Ø"/>
            </a:pPr>
            <a:r>
              <a:rPr lang="fr-FR" sz="2000" dirty="0" smtClean="0"/>
              <a:t>Délai </a:t>
            </a:r>
            <a:r>
              <a:rPr lang="fr-FR" sz="2000" dirty="0" smtClean="0"/>
              <a:t>maximal de 3 ans pour accéder au sociétariat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dirty="0" smtClean="0"/>
              <a:t>La rémunération</a:t>
            </a:r>
          </a:p>
        </p:txBody>
      </p:sp>
      <p:sp>
        <p:nvSpPr>
          <p:cNvPr id="9219" name="Espace réservé du contenu 2"/>
          <p:cNvSpPr>
            <a:spLocks noGrp="1"/>
          </p:cNvSpPr>
          <p:nvPr>
            <p:ph sz="quarter" idx="1"/>
          </p:nvPr>
        </p:nvSpPr>
        <p:spPr>
          <a:xfrm>
            <a:off x="785813" y="1643063"/>
            <a:ext cx="7715250" cy="45259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fr-FR" sz="1800" dirty="0" smtClean="0"/>
              <a:t> 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fr-FR" sz="1800" dirty="0" smtClean="0"/>
              <a:t>	 Chiffre d’affaires HT encaissé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fr-FR" sz="1800" dirty="0" smtClean="0"/>
              <a:t>	- participation aux frais de gestion de la CAE (10 % du CA HT encaissé)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fr-FR" sz="1800" dirty="0" smtClean="0"/>
              <a:t>	- frais HT liés à l’exercice de l’activité (achats, pub, tel, déplacements…)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fr-FR" sz="1800" dirty="0" smtClean="0"/>
              <a:t>	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fr-FR" sz="1800" dirty="0" smtClean="0"/>
              <a:t>	= solde disponible = revenu brut = assiette de calcul des cotisations sociales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fr-FR" sz="1800" dirty="0" smtClean="0"/>
              <a:t>		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fr-FR" sz="1800" dirty="0" smtClean="0"/>
              <a:t>	- cotisations sociales salariales et patronales (env. 40%)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fr-FR" sz="1800" dirty="0" smtClean="0"/>
              <a:t> </a:t>
            </a:r>
            <a:br>
              <a:rPr lang="fr-FR" sz="1800" dirty="0" smtClean="0"/>
            </a:br>
            <a:r>
              <a:rPr lang="fr-FR" sz="1800" dirty="0" smtClean="0"/>
              <a:t>= Rémunération nette</a:t>
            </a:r>
          </a:p>
        </p:txBody>
      </p:sp>
      <p:cxnSp>
        <p:nvCxnSpPr>
          <p:cNvPr id="6" name="Connecteur droit 5"/>
          <p:cNvCxnSpPr/>
          <p:nvPr/>
        </p:nvCxnSpPr>
        <p:spPr>
          <a:xfrm>
            <a:off x="1403648" y="3356992"/>
            <a:ext cx="62865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>
            <a:off x="1259632" y="4221088"/>
            <a:ext cx="6357938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71" name="Espace réservé du contenu 2"/>
          <p:cNvSpPr txBox="1">
            <a:spLocks/>
          </p:cNvSpPr>
          <p:nvPr/>
        </p:nvSpPr>
        <p:spPr bwMode="auto">
          <a:xfrm>
            <a:off x="7929563" y="1785938"/>
            <a:ext cx="85725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fr-FR" sz="3800">
                <a:latin typeface="Calibri" pitchFamily="34" charset="0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dirty="0" smtClean="0"/>
              <a:t>La rémunération – ex de calcul</a:t>
            </a:r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4886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3800"/>
                <a:gridCol w="3733800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Chiffre d’affaires TTC</a:t>
                      </a:r>
                      <a:endParaRPr lang="fr-FR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1806 €</a:t>
                      </a:r>
                      <a:endParaRPr lang="fr-FR" dirty="0"/>
                    </a:p>
                  </a:txBody>
                  <a:tcPr marL="82973" marR="82973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Chiffre d’affaires  HT </a:t>
                      </a:r>
                    </a:p>
                    <a:p>
                      <a:endParaRPr lang="fr-FR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1505 €</a:t>
                      </a:r>
                      <a:endParaRPr lang="fr-FR" dirty="0"/>
                    </a:p>
                  </a:txBody>
                  <a:tcPr marL="82973" marR="82973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Frais de</a:t>
                      </a:r>
                      <a:r>
                        <a:rPr lang="fr-FR" baseline="0" dirty="0" smtClean="0"/>
                        <a:t> gestion CAE</a:t>
                      </a:r>
                      <a:endParaRPr lang="fr-FR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150 €</a:t>
                      </a:r>
                      <a:endParaRPr lang="fr-FR" dirty="0"/>
                    </a:p>
                  </a:txBody>
                  <a:tcPr marL="82973" marR="82973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Frais liés à</a:t>
                      </a:r>
                      <a:r>
                        <a:rPr lang="fr-FR" baseline="0" dirty="0" smtClean="0"/>
                        <a:t> l’exercice de l’activité dont :</a:t>
                      </a:r>
                      <a:endParaRPr lang="fr-FR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270 €</a:t>
                      </a:r>
                      <a:endParaRPr lang="fr-FR" dirty="0"/>
                    </a:p>
                  </a:txBody>
                  <a:tcPr marL="82973" marR="82973"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/>
                        <a:t>Fournitures administratives HT</a:t>
                      </a:r>
                      <a:endParaRPr lang="fr-FR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dirty="0" smtClean="0"/>
                        <a:t>50 €</a:t>
                      </a:r>
                      <a:endParaRPr lang="fr-FR" dirty="0"/>
                    </a:p>
                  </a:txBody>
                  <a:tcPr marL="82973" marR="82973"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/>
                        <a:t>Publicité HT</a:t>
                      </a:r>
                      <a:r>
                        <a:rPr lang="fr-FR" baseline="0" dirty="0" smtClean="0"/>
                        <a:t> </a:t>
                      </a:r>
                      <a:endParaRPr lang="fr-FR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dirty="0" smtClean="0"/>
                        <a:t>130 €</a:t>
                      </a:r>
                      <a:endParaRPr lang="fr-FR" dirty="0"/>
                    </a:p>
                  </a:txBody>
                  <a:tcPr marL="82973" marR="82973"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/>
                        <a:t>Déplacements</a:t>
                      </a:r>
                      <a:endParaRPr lang="fr-FR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dirty="0" smtClean="0"/>
                        <a:t>60€</a:t>
                      </a:r>
                      <a:endParaRPr lang="fr-FR" dirty="0"/>
                    </a:p>
                  </a:txBody>
                  <a:tcPr marL="82973" marR="82973"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/>
                        <a:t>Téléphone</a:t>
                      </a:r>
                      <a:endParaRPr lang="fr-FR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dirty="0" smtClean="0"/>
                        <a:t>30 €</a:t>
                      </a:r>
                      <a:endParaRPr lang="fr-FR" dirty="0"/>
                    </a:p>
                  </a:txBody>
                  <a:tcPr marL="82973" marR="82973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fr-FR" dirty="0" smtClean="0"/>
                        <a:t>Solde disponible</a:t>
                      </a:r>
                      <a:endParaRPr lang="fr-FR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1085€</a:t>
                      </a:r>
                      <a:endParaRPr lang="fr-FR" dirty="0"/>
                    </a:p>
                  </a:txBody>
                  <a:tcPr marL="82973" marR="82973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fr-FR" dirty="0" smtClean="0"/>
                        <a:t>Cotisations</a:t>
                      </a:r>
                      <a:r>
                        <a:rPr lang="fr-FR" baseline="0" dirty="0" smtClean="0"/>
                        <a:t> sociales patronales et salariales (40 %)</a:t>
                      </a:r>
                      <a:endParaRPr lang="fr-FR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434€</a:t>
                      </a:r>
                      <a:endParaRPr lang="fr-FR" dirty="0"/>
                    </a:p>
                  </a:txBody>
                  <a:tcPr marL="82973" marR="82973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fr-FR" dirty="0" smtClean="0"/>
                        <a:t>Rémunération nette</a:t>
                      </a:r>
                      <a:endParaRPr lang="fr-FR" dirty="0"/>
                    </a:p>
                  </a:txBody>
                  <a:tcPr marL="82973" marR="829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651€</a:t>
                      </a:r>
                      <a:endParaRPr lang="fr-FR" dirty="0"/>
                    </a:p>
                  </a:txBody>
                  <a:tcPr marL="82973" marR="82973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0" y="692696"/>
            <a:ext cx="8964488" cy="6165303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fr-FR" sz="1800" b="1" dirty="0" smtClean="0"/>
              <a:t>Services aux entreprises</a:t>
            </a:r>
            <a:endParaRPr lang="fr-FR" sz="1800" dirty="0" smtClean="0"/>
          </a:p>
          <a:p>
            <a:pPr lvl="2" eaLnBrk="1" hangingPunct="1">
              <a:lnSpc>
                <a:spcPct val="80000"/>
              </a:lnSpc>
              <a:buFont typeface="Arial" charset="0"/>
              <a:buNone/>
            </a:pPr>
            <a:r>
              <a:rPr lang="fr-FR" sz="1600" b="1" dirty="0" smtClean="0"/>
              <a:t>DUKE PROD:</a:t>
            </a:r>
            <a:r>
              <a:rPr lang="fr-FR" sz="1600" dirty="0" smtClean="0"/>
              <a:t> Production Vidéo / </a:t>
            </a:r>
            <a:r>
              <a:rPr lang="fr-FR" sz="1600" dirty="0" err="1" smtClean="0"/>
              <a:t>Photoshooting</a:t>
            </a:r>
            <a:r>
              <a:rPr lang="fr-FR" sz="1600" dirty="0" smtClean="0"/>
              <a:t> / Consulting sportif</a:t>
            </a:r>
          </a:p>
          <a:p>
            <a:pPr lvl="2" eaLnBrk="1" hangingPunct="1">
              <a:lnSpc>
                <a:spcPct val="80000"/>
              </a:lnSpc>
              <a:buFont typeface="Arial" charset="0"/>
              <a:buNone/>
            </a:pPr>
            <a:r>
              <a:rPr lang="fr-FR" sz="1600" b="1" dirty="0" smtClean="0"/>
              <a:t>Emmanuelle OLIVES: </a:t>
            </a:r>
            <a:r>
              <a:rPr lang="fr-FR" sz="1600" dirty="0" err="1" smtClean="0"/>
              <a:t>Community</a:t>
            </a:r>
            <a:r>
              <a:rPr lang="fr-FR" sz="1600" dirty="0" smtClean="0"/>
              <a:t> manager</a:t>
            </a:r>
          </a:p>
          <a:p>
            <a:pPr lvl="2" eaLnBrk="1" hangingPunct="1">
              <a:lnSpc>
                <a:spcPct val="80000"/>
              </a:lnSpc>
              <a:buFont typeface="Arial" charset="0"/>
              <a:buNone/>
            </a:pPr>
            <a:r>
              <a:rPr lang="fr-FR" sz="1600" b="1" dirty="0" smtClean="0"/>
              <a:t>XANOKERI</a:t>
            </a:r>
            <a:r>
              <a:rPr lang="fr-FR" sz="1600" dirty="0" smtClean="0"/>
              <a:t>: Réalisation Musicales</a:t>
            </a:r>
          </a:p>
          <a:p>
            <a:pPr lvl="2" eaLnBrk="1" hangingPunct="1">
              <a:lnSpc>
                <a:spcPct val="80000"/>
              </a:lnSpc>
              <a:buFont typeface="Arial" charset="0"/>
              <a:buNone/>
            </a:pPr>
            <a:r>
              <a:rPr lang="fr-FR" sz="1600" b="1" dirty="0" smtClean="0"/>
              <a:t>Myriam TOSCANO: </a:t>
            </a:r>
            <a:r>
              <a:rPr lang="fr-FR" sz="1600" dirty="0" smtClean="0"/>
              <a:t>Accompagnement Marketing et Commercial</a:t>
            </a:r>
          </a:p>
          <a:p>
            <a:pPr lvl="2" eaLnBrk="1" hangingPunct="1">
              <a:lnSpc>
                <a:spcPct val="80000"/>
              </a:lnSpc>
              <a:buFont typeface="Arial" charset="0"/>
              <a:buNone/>
            </a:pPr>
            <a:r>
              <a:rPr lang="fr-FR" sz="1600" b="1" dirty="0" smtClean="0"/>
              <a:t>Stéphane </a:t>
            </a:r>
            <a:r>
              <a:rPr lang="fr-FR" sz="1600" b="1" dirty="0" smtClean="0"/>
              <a:t>CAILLAUD: </a:t>
            </a:r>
            <a:r>
              <a:rPr lang="fr-FR" sz="1600" dirty="0" smtClean="0"/>
              <a:t>Programmation </a:t>
            </a:r>
            <a:r>
              <a:rPr lang="fr-FR" sz="1600" dirty="0" smtClean="0"/>
              <a:t>de logiciel informatiques pédagogiques</a:t>
            </a:r>
          </a:p>
          <a:p>
            <a:pPr lvl="2" eaLnBrk="1" hangingPunct="1">
              <a:lnSpc>
                <a:spcPct val="80000"/>
              </a:lnSpc>
              <a:buFont typeface="Arial" charset="0"/>
              <a:buNone/>
            </a:pPr>
            <a:r>
              <a:rPr lang="fr-FR" sz="1600" b="1" dirty="0" smtClean="0"/>
              <a:t>AE Studio Design</a:t>
            </a:r>
            <a:r>
              <a:rPr lang="fr-FR" sz="1600" dirty="0" smtClean="0"/>
              <a:t>: Infographiste / Designer projet</a:t>
            </a:r>
          </a:p>
          <a:p>
            <a:pPr lvl="2" eaLnBrk="1" hangingPunct="1">
              <a:lnSpc>
                <a:spcPct val="80000"/>
              </a:lnSpc>
              <a:buFont typeface="Arial" charset="0"/>
              <a:buNone/>
            </a:pPr>
            <a:r>
              <a:rPr lang="fr-FR" sz="1600" b="1" dirty="0" smtClean="0"/>
              <a:t>DESIGN PROJET</a:t>
            </a:r>
            <a:r>
              <a:rPr lang="fr-FR" sz="1600" dirty="0" smtClean="0"/>
              <a:t>: Conception de plan, design d’espaces et valorisation immobilière</a:t>
            </a:r>
          </a:p>
          <a:p>
            <a:pPr lvl="2" eaLnBrk="1" hangingPunct="1">
              <a:lnSpc>
                <a:spcPct val="80000"/>
              </a:lnSpc>
              <a:buFont typeface="Arial" charset="0"/>
              <a:buNone/>
            </a:pPr>
            <a:r>
              <a:rPr lang="fr-FR" sz="1600" b="1" dirty="0" smtClean="0"/>
              <a:t>L’Agenda Serein</a:t>
            </a:r>
            <a:r>
              <a:rPr lang="fr-FR" sz="1600" dirty="0" smtClean="0"/>
              <a:t>: Permanence téléphonique</a:t>
            </a:r>
          </a:p>
          <a:p>
            <a:pPr lvl="2" eaLnBrk="1" hangingPunct="1">
              <a:lnSpc>
                <a:spcPct val="80000"/>
              </a:lnSpc>
              <a:buFont typeface="Arial" charset="0"/>
              <a:buNone/>
            </a:pPr>
            <a:r>
              <a:rPr lang="fr-FR" sz="1600" b="1" dirty="0" smtClean="0"/>
              <a:t>MS BRODERIE</a:t>
            </a:r>
            <a:r>
              <a:rPr lang="fr-FR" sz="1600" dirty="0" smtClean="0"/>
              <a:t>: Broderie couture , cours de broderie</a:t>
            </a:r>
          </a:p>
          <a:p>
            <a:pPr lvl="2" eaLnBrk="1" hangingPunct="1">
              <a:lnSpc>
                <a:spcPct val="80000"/>
              </a:lnSpc>
              <a:buFont typeface="Arial" charset="0"/>
              <a:buNone/>
            </a:pPr>
            <a:r>
              <a:rPr lang="fr-FR" sz="1600" b="1" dirty="0" smtClean="0"/>
              <a:t>Charrier Mylène</a:t>
            </a:r>
            <a:r>
              <a:rPr lang="fr-FR" sz="1600" dirty="0" smtClean="0"/>
              <a:t>: Sociologue</a:t>
            </a:r>
          </a:p>
          <a:p>
            <a:pPr lvl="2" eaLnBrk="1" hangingPunct="1">
              <a:lnSpc>
                <a:spcPct val="80000"/>
              </a:lnSpc>
              <a:buFont typeface="Arial" charset="0"/>
              <a:buNone/>
            </a:pPr>
            <a:r>
              <a:rPr lang="fr-FR" sz="1600" b="1" dirty="0" smtClean="0"/>
              <a:t>Emmanuel MORO</a:t>
            </a:r>
            <a:r>
              <a:rPr lang="fr-FR" sz="1600" dirty="0" smtClean="0"/>
              <a:t>: Web designer / Directeur Artistique</a:t>
            </a:r>
          </a:p>
          <a:p>
            <a:pPr lvl="2" eaLnBrk="1" hangingPunct="1">
              <a:lnSpc>
                <a:spcPct val="80000"/>
              </a:lnSpc>
              <a:buFont typeface="Arial" charset="0"/>
              <a:buNone/>
            </a:pPr>
            <a:r>
              <a:rPr lang="fr-FR" sz="1600" b="1" dirty="0" smtClean="0"/>
              <a:t>Lisette GOMBAULT: </a:t>
            </a:r>
            <a:r>
              <a:rPr lang="fr-FR" sz="1600" dirty="0" smtClean="0"/>
              <a:t>Coach professionnelle / Coach sportive</a:t>
            </a:r>
          </a:p>
          <a:p>
            <a:pPr lvl="2" eaLnBrk="1" hangingPunct="1">
              <a:lnSpc>
                <a:spcPct val="80000"/>
              </a:lnSpc>
              <a:buNone/>
            </a:pPr>
            <a:r>
              <a:rPr lang="fr-FR" sz="1600" b="1" dirty="0" smtClean="0"/>
              <a:t>Patrick BLENO</a:t>
            </a:r>
            <a:r>
              <a:rPr lang="fr-FR" sz="1600" dirty="0" smtClean="0"/>
              <a:t>: Consultant et expertise Environnement et Protection des Plantes</a:t>
            </a:r>
          </a:p>
          <a:p>
            <a:pPr lvl="2" eaLnBrk="1" hangingPunct="1">
              <a:lnSpc>
                <a:spcPct val="80000"/>
              </a:lnSpc>
              <a:buNone/>
            </a:pPr>
            <a:r>
              <a:rPr lang="fr-FR" sz="1600" b="1" dirty="0" smtClean="0"/>
              <a:t>Anna FERRARIO</a:t>
            </a:r>
            <a:r>
              <a:rPr lang="fr-FR" sz="1600" dirty="0" smtClean="0"/>
              <a:t>: Tour leader / Interprète Italien Français</a:t>
            </a:r>
          </a:p>
          <a:p>
            <a:pPr eaLnBrk="1" hangingPunct="1">
              <a:lnSpc>
                <a:spcPct val="80000"/>
              </a:lnSpc>
            </a:pPr>
            <a:r>
              <a:rPr lang="fr-FR" sz="1800" b="1" dirty="0" smtClean="0"/>
              <a:t>Services aux particuliers</a:t>
            </a:r>
            <a:endParaRPr lang="fr-FR" sz="1500" dirty="0" smtClean="0"/>
          </a:p>
          <a:p>
            <a:pPr lvl="2" eaLnBrk="1" hangingPunct="1">
              <a:lnSpc>
                <a:spcPct val="80000"/>
              </a:lnSpc>
              <a:buFont typeface="Arial" charset="0"/>
              <a:buNone/>
            </a:pPr>
            <a:r>
              <a:rPr lang="fr-FR" sz="1600" b="1" dirty="0" smtClean="0"/>
              <a:t>PASSIONS JARDINS</a:t>
            </a:r>
            <a:r>
              <a:rPr lang="fr-FR" sz="1600" dirty="0" smtClean="0"/>
              <a:t>: Ouvrier du Paysage</a:t>
            </a:r>
          </a:p>
          <a:p>
            <a:pPr lvl="2" eaLnBrk="1" hangingPunct="1">
              <a:lnSpc>
                <a:spcPct val="80000"/>
              </a:lnSpc>
              <a:buFont typeface="Arial" charset="0"/>
              <a:buNone/>
            </a:pPr>
            <a:r>
              <a:rPr lang="fr-FR" sz="1600" b="1" dirty="0" smtClean="0"/>
              <a:t>Karine DS Beauté</a:t>
            </a:r>
            <a:r>
              <a:rPr lang="fr-FR" sz="1600" dirty="0" smtClean="0"/>
              <a:t>: Esthéticienne à Domicile</a:t>
            </a:r>
          </a:p>
          <a:p>
            <a:pPr lvl="2" eaLnBrk="1" hangingPunct="1">
              <a:lnSpc>
                <a:spcPct val="80000"/>
              </a:lnSpc>
              <a:buFont typeface="Arial" charset="0"/>
              <a:buNone/>
            </a:pPr>
            <a:r>
              <a:rPr lang="fr-FR" sz="1600" b="1" dirty="0" smtClean="0"/>
              <a:t>TIKLEKIT </a:t>
            </a:r>
            <a:r>
              <a:rPr lang="fr-FR" sz="1600" dirty="0" smtClean="0"/>
              <a:t>: Vente de loisirs créatif</a:t>
            </a:r>
          </a:p>
          <a:p>
            <a:pPr lvl="2" eaLnBrk="1" hangingPunct="1">
              <a:lnSpc>
                <a:spcPct val="80000"/>
              </a:lnSpc>
              <a:buFont typeface="Arial" charset="0"/>
              <a:buNone/>
            </a:pPr>
            <a:r>
              <a:rPr lang="fr-FR" sz="1600" b="1" dirty="0" smtClean="0"/>
              <a:t>LATINO MUCHO GUSTO</a:t>
            </a:r>
            <a:r>
              <a:rPr lang="fr-FR" sz="1600" dirty="0" smtClean="0"/>
              <a:t>: Epicerie Latine en ligne</a:t>
            </a:r>
          </a:p>
          <a:p>
            <a:pPr lvl="2" eaLnBrk="1" hangingPunct="1">
              <a:lnSpc>
                <a:spcPct val="80000"/>
              </a:lnSpc>
              <a:buFont typeface="Arial" charset="0"/>
              <a:buNone/>
            </a:pPr>
            <a:r>
              <a:rPr lang="fr-FR" sz="1600" b="1" dirty="0" smtClean="0"/>
              <a:t>BULLES DE PLAISIR</a:t>
            </a:r>
            <a:r>
              <a:rPr lang="fr-FR" sz="1600" dirty="0" smtClean="0"/>
              <a:t>: Esthéticienne à Domicile</a:t>
            </a:r>
          </a:p>
          <a:p>
            <a:pPr lvl="2" eaLnBrk="1" hangingPunct="1">
              <a:lnSpc>
                <a:spcPct val="80000"/>
              </a:lnSpc>
              <a:buFont typeface="Arial" charset="0"/>
              <a:buNone/>
            </a:pPr>
            <a:r>
              <a:rPr lang="fr-FR" sz="1600" b="1" dirty="0" smtClean="0"/>
              <a:t>Florence TRAMASSET</a:t>
            </a:r>
            <a:r>
              <a:rPr lang="fr-FR" sz="1600" dirty="0" smtClean="0"/>
              <a:t>: Friperie</a:t>
            </a:r>
          </a:p>
          <a:p>
            <a:pPr lvl="2" eaLnBrk="1" hangingPunct="1">
              <a:lnSpc>
                <a:spcPct val="80000"/>
              </a:lnSpc>
              <a:buFont typeface="Arial" charset="0"/>
              <a:buNone/>
            </a:pPr>
            <a:r>
              <a:rPr lang="fr-FR" sz="1600" b="1" dirty="0" smtClean="0"/>
              <a:t>Marina NATI</a:t>
            </a:r>
            <a:r>
              <a:rPr lang="fr-FR" sz="1600" dirty="0" smtClean="0"/>
              <a:t>: Chef Pâtissier</a:t>
            </a:r>
          </a:p>
          <a:p>
            <a:pPr lvl="2" eaLnBrk="1" hangingPunct="1">
              <a:lnSpc>
                <a:spcPct val="80000"/>
              </a:lnSpc>
              <a:buFont typeface="Arial" charset="0"/>
              <a:buNone/>
            </a:pPr>
            <a:r>
              <a:rPr lang="fr-FR" sz="1600" b="1" dirty="0" smtClean="0"/>
              <a:t>Laëtitia DAMESTOY</a:t>
            </a:r>
            <a:r>
              <a:rPr lang="fr-FR" sz="1600" dirty="0" smtClean="0"/>
              <a:t>: Dessinatrice </a:t>
            </a:r>
            <a:r>
              <a:rPr lang="fr-FR" sz="1600" dirty="0" err="1" smtClean="0"/>
              <a:t>projectrice</a:t>
            </a:r>
            <a:endParaRPr lang="fr-FR" sz="1600" dirty="0" smtClean="0"/>
          </a:p>
          <a:p>
            <a:pPr lvl="2" eaLnBrk="1" hangingPunct="1">
              <a:lnSpc>
                <a:spcPct val="80000"/>
              </a:lnSpc>
              <a:buFont typeface="Arial" charset="0"/>
              <a:buNone/>
            </a:pPr>
            <a:r>
              <a:rPr lang="fr-FR" sz="1600" b="1" dirty="0" smtClean="0"/>
              <a:t>Rémi HUNEAU: </a:t>
            </a:r>
            <a:r>
              <a:rPr lang="fr-FR" sz="1600" dirty="0" smtClean="0"/>
              <a:t>Professeur de natation, professeur de fitness, professeur de </a:t>
            </a:r>
            <a:r>
              <a:rPr lang="fr-FR" sz="1600" dirty="0" err="1" smtClean="0"/>
              <a:t>pilates</a:t>
            </a:r>
            <a:endParaRPr lang="fr-FR" sz="1600" b="1" dirty="0" smtClean="0"/>
          </a:p>
          <a:p>
            <a:pPr lvl="2" eaLnBrk="1" hangingPunct="1">
              <a:lnSpc>
                <a:spcPct val="80000"/>
              </a:lnSpc>
              <a:buFont typeface="Arial" charset="0"/>
              <a:buNone/>
            </a:pPr>
            <a:endParaRPr lang="fr-FR" sz="1600" dirty="0" smtClean="0"/>
          </a:p>
          <a:p>
            <a:pPr lvl="2" eaLnBrk="1" hangingPunct="1">
              <a:lnSpc>
                <a:spcPct val="80000"/>
              </a:lnSpc>
              <a:buFont typeface="Arial" charset="0"/>
              <a:buNone/>
            </a:pPr>
            <a:endParaRPr lang="fr-FR" sz="1600" dirty="0" smtClean="0"/>
          </a:p>
          <a:p>
            <a:pPr lvl="2" eaLnBrk="1" hangingPunct="1">
              <a:lnSpc>
                <a:spcPct val="80000"/>
              </a:lnSpc>
              <a:buFont typeface="Arial" charset="0"/>
              <a:buNone/>
            </a:pPr>
            <a:endParaRPr lang="fr-FR" sz="1600" dirty="0" smtClean="0"/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endParaRPr lang="fr-FR" sz="1500" dirty="0" smtClean="0"/>
          </a:p>
          <a:p>
            <a:pPr eaLnBrk="1" hangingPunct="1">
              <a:lnSpc>
                <a:spcPct val="80000"/>
              </a:lnSpc>
            </a:pPr>
            <a:endParaRPr lang="fr-FR" sz="1500" dirty="0" smtClean="0"/>
          </a:p>
          <a:p>
            <a:pPr eaLnBrk="1" hangingPunct="1">
              <a:lnSpc>
                <a:spcPct val="80000"/>
              </a:lnSpc>
            </a:pPr>
            <a:endParaRPr lang="fr-FR" sz="1500" dirty="0" smtClean="0"/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r-FR" sz="3600" b="1" dirty="0" smtClean="0">
                <a:solidFill>
                  <a:srgbClr val="008A51"/>
                </a:solidFill>
              </a:rPr>
              <a:t/>
            </a:r>
            <a:br>
              <a:rPr lang="fr-FR" sz="3600" b="1" dirty="0" smtClean="0">
                <a:solidFill>
                  <a:srgbClr val="008A51"/>
                </a:solidFill>
              </a:rPr>
            </a:br>
            <a:r>
              <a:rPr lang="fr-FR" sz="3300" dirty="0" smtClean="0"/>
              <a:t>Les activités accompagnées</a:t>
            </a:r>
            <a:r>
              <a:rPr lang="fr-FR" sz="3600" dirty="0" smtClean="0"/>
              <a:t/>
            </a:r>
            <a:br>
              <a:rPr lang="fr-FR" sz="3600" dirty="0" smtClean="0"/>
            </a:br>
            <a:endParaRPr lang="fr-F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/>
          </p:cNvSpPr>
          <p:nvPr>
            <p:ph type="title"/>
          </p:nvPr>
        </p:nvSpPr>
        <p:spPr>
          <a:xfrm>
            <a:off x="0" y="260648"/>
            <a:ext cx="8748713" cy="1156991"/>
          </a:xfrm>
        </p:spPr>
        <p:txBody>
          <a:bodyPr>
            <a:normAutofit fontScale="90000"/>
          </a:bodyPr>
          <a:lstStyle/>
          <a:p>
            <a:pPr algn="ctr"/>
            <a:r>
              <a:rPr lang="fr-FR" sz="2800" dirty="0" smtClean="0">
                <a:solidFill>
                  <a:srgbClr val="00A55D"/>
                </a:solidFill>
              </a:rPr>
              <a:t/>
            </a:r>
            <a:br>
              <a:rPr lang="fr-FR" sz="2800" dirty="0" smtClean="0">
                <a:solidFill>
                  <a:srgbClr val="00A55D"/>
                </a:solidFill>
              </a:rPr>
            </a:br>
            <a:r>
              <a:rPr lang="fr-FR" sz="2800" dirty="0" smtClean="0">
                <a:solidFill>
                  <a:srgbClr val="00A55D"/>
                </a:solidFill>
              </a:rPr>
              <a:t/>
            </a:r>
            <a:br>
              <a:rPr lang="fr-FR" sz="2800" dirty="0" smtClean="0">
                <a:solidFill>
                  <a:srgbClr val="00A55D"/>
                </a:solidFill>
              </a:rPr>
            </a:br>
            <a:r>
              <a:rPr lang="fr-FR" sz="2800" dirty="0" smtClean="0">
                <a:solidFill>
                  <a:srgbClr val="00A55D"/>
                </a:solidFill>
              </a:rPr>
              <a:t/>
            </a:r>
            <a:br>
              <a:rPr lang="fr-FR" sz="2800" dirty="0" smtClean="0">
                <a:solidFill>
                  <a:srgbClr val="00A55D"/>
                </a:solidFill>
              </a:rPr>
            </a:br>
            <a:r>
              <a:rPr lang="fr-FR" sz="2800" dirty="0" smtClean="0">
                <a:solidFill>
                  <a:srgbClr val="00A55D"/>
                </a:solidFill>
              </a:rPr>
              <a:t/>
            </a:r>
            <a:br>
              <a:rPr lang="fr-FR" sz="2800" dirty="0" smtClean="0">
                <a:solidFill>
                  <a:srgbClr val="00A55D"/>
                </a:solidFill>
              </a:rPr>
            </a:br>
            <a:r>
              <a:rPr lang="fr-FR" sz="2800" dirty="0" smtClean="0">
                <a:solidFill>
                  <a:srgbClr val="00A55D"/>
                </a:solidFill>
              </a:rPr>
              <a:t/>
            </a:r>
            <a:br>
              <a:rPr lang="fr-FR" sz="2800" dirty="0" smtClean="0">
                <a:solidFill>
                  <a:srgbClr val="00A55D"/>
                </a:solidFill>
              </a:rPr>
            </a:br>
            <a:r>
              <a:rPr lang="fr-FR" sz="2800" dirty="0" smtClean="0">
                <a:solidFill>
                  <a:srgbClr val="00A55D"/>
                </a:solidFill>
              </a:rPr>
              <a:t/>
            </a:r>
            <a:br>
              <a:rPr lang="fr-FR" sz="2800" dirty="0" smtClean="0">
                <a:solidFill>
                  <a:srgbClr val="00A55D"/>
                </a:solidFill>
              </a:rPr>
            </a:br>
            <a:r>
              <a:rPr lang="fr-FR" sz="2800" dirty="0" smtClean="0">
                <a:solidFill>
                  <a:srgbClr val="00A55D"/>
                </a:solidFill>
              </a:rPr>
              <a:t/>
            </a:r>
            <a:br>
              <a:rPr lang="fr-FR" sz="2800" dirty="0" smtClean="0">
                <a:solidFill>
                  <a:srgbClr val="00A55D"/>
                </a:solidFill>
              </a:rPr>
            </a:br>
            <a:r>
              <a:rPr lang="fr-FR" sz="2800" dirty="0" smtClean="0">
                <a:solidFill>
                  <a:srgbClr val="00A55D"/>
                </a:solidFill>
              </a:rPr>
              <a:t/>
            </a:r>
            <a:br>
              <a:rPr lang="fr-FR" sz="2800" dirty="0" smtClean="0">
                <a:solidFill>
                  <a:srgbClr val="00A55D"/>
                </a:solidFill>
              </a:rPr>
            </a:br>
            <a:r>
              <a:rPr lang="fr-FR" sz="2800" dirty="0" smtClean="0">
                <a:solidFill>
                  <a:srgbClr val="00A55D"/>
                </a:solidFill>
              </a:rPr>
              <a:t/>
            </a:r>
            <a:br>
              <a:rPr lang="fr-FR" sz="2800" dirty="0" smtClean="0">
                <a:solidFill>
                  <a:srgbClr val="00A55D"/>
                </a:solidFill>
              </a:rPr>
            </a:br>
            <a:r>
              <a:rPr lang="fr-FR" sz="2800" dirty="0" smtClean="0">
                <a:solidFill>
                  <a:srgbClr val="00A55D"/>
                </a:solidFill>
              </a:rPr>
              <a:t/>
            </a:r>
            <a:br>
              <a:rPr lang="fr-FR" sz="2800" dirty="0" smtClean="0">
                <a:solidFill>
                  <a:srgbClr val="00A55D"/>
                </a:solidFill>
              </a:rPr>
            </a:br>
            <a:r>
              <a:rPr lang="fr-FR" sz="2800" dirty="0" smtClean="0">
                <a:solidFill>
                  <a:srgbClr val="00A55D"/>
                </a:solidFill>
              </a:rPr>
              <a:t/>
            </a:r>
            <a:br>
              <a:rPr lang="fr-FR" sz="2800" dirty="0" smtClean="0">
                <a:solidFill>
                  <a:srgbClr val="00A55D"/>
                </a:solidFill>
              </a:rPr>
            </a:br>
            <a:r>
              <a:rPr lang="fr-FR" sz="4000" dirty="0" smtClean="0"/>
              <a:t> </a:t>
            </a:r>
            <a:br>
              <a:rPr lang="fr-FR" sz="4000" dirty="0" smtClean="0"/>
            </a:br>
            <a:r>
              <a:rPr lang="fr-FR" sz="4000" dirty="0" smtClean="0"/>
              <a:t> Une initiative solidaire pour sécuriser la création d’activités </a:t>
            </a:r>
          </a:p>
        </p:txBody>
      </p:sp>
      <p:sp>
        <p:nvSpPr>
          <p:cNvPr id="3075" name="Rectangle 3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75613" cy="5141913"/>
          </a:xfrm>
        </p:spPr>
        <p:txBody>
          <a:bodyPr>
            <a:normAutofit/>
          </a:bodyPr>
          <a:lstStyle/>
          <a:p>
            <a:pPr marL="274320" lvl="1">
              <a:lnSpc>
                <a:spcPct val="90000"/>
              </a:lnSpc>
              <a:spcBef>
                <a:spcPts val="600"/>
              </a:spcBef>
              <a:buSzPct val="70000"/>
              <a:buFont typeface="Wingdings"/>
              <a:buChar char=""/>
            </a:pPr>
            <a:r>
              <a:rPr lang="fr-FR" sz="2400" b="1" dirty="0" smtClean="0"/>
              <a:t>Une Société Coopérative d'Intérêt Collectif (</a:t>
            </a:r>
            <a:r>
              <a:rPr lang="fr-FR" sz="2400" b="1" dirty="0" err="1" smtClean="0"/>
              <a:t>Scic</a:t>
            </a:r>
            <a:r>
              <a:rPr lang="fr-FR" sz="2400" b="1" dirty="0" smtClean="0"/>
              <a:t>)</a:t>
            </a:r>
          </a:p>
          <a:p>
            <a:pPr marL="342900" lvl="1" indent="-342900">
              <a:buFont typeface="Wingdings" pitchFamily="2" charset="2"/>
              <a:buChar char="Ø"/>
            </a:pPr>
            <a:r>
              <a:rPr lang="fr-FR" sz="2400" dirty="0" smtClean="0"/>
              <a:t>Permet d'associer autour du même projet des acteurs multiples,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Produit des biens ou services qui répondent aux besoins collectifs d'un territoire, </a:t>
            </a:r>
            <a:r>
              <a:rPr lang="fr-FR" dirty="0" smtClean="0"/>
              <a:t>présentent </a:t>
            </a:r>
            <a:r>
              <a:rPr lang="fr-FR" dirty="0" smtClean="0"/>
              <a:t>un intérêt collectif et un caractère d'utilité sociale,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Respecte les règles coopératives : répartition du pouvoir sur la base du principe 1 personne = 1 voix, implication de tous les associés à la vie de l’entreprise et aux décisions de gestion. 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A un statut de société commerciale: Sarl pour SCIC INTERSTICES.</a:t>
            </a:r>
          </a:p>
          <a:p>
            <a:pPr lvl="1" eaLnBrk="1" hangingPunct="1">
              <a:lnSpc>
                <a:spcPct val="90000"/>
              </a:lnSpc>
              <a:buFont typeface="Arial" charset="0"/>
              <a:buNone/>
            </a:pPr>
            <a:endParaRPr lang="fr-FR" sz="2400" dirty="0" smtClean="0"/>
          </a:p>
          <a:p>
            <a:pPr lvl="1" eaLnBrk="1" hangingPunct="1">
              <a:lnSpc>
                <a:spcPct val="90000"/>
              </a:lnSpc>
            </a:pPr>
            <a:endParaRPr lang="fr-F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>
          <a:xfrm>
            <a:off x="428625" y="285750"/>
            <a:ext cx="822960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fr-FR" sz="3200" b="1" dirty="0" smtClean="0">
                <a:solidFill>
                  <a:srgbClr val="008A51"/>
                </a:solidFill>
              </a:rPr>
              <a:t/>
            </a:r>
            <a:br>
              <a:rPr lang="fr-FR" sz="3200" b="1" dirty="0" smtClean="0">
                <a:solidFill>
                  <a:srgbClr val="008A51"/>
                </a:solidFill>
              </a:rPr>
            </a:br>
            <a:r>
              <a:rPr lang="fr-FR" sz="3300" dirty="0" smtClean="0"/>
              <a:t>Les étapes du parcours en CAE</a:t>
            </a:r>
            <a:br>
              <a:rPr lang="fr-FR" sz="3300" dirty="0" smtClean="0"/>
            </a:br>
            <a:endParaRPr lang="fr-FR" sz="3300" dirty="0" smtClean="0"/>
          </a:p>
        </p:txBody>
      </p:sp>
      <p:sp>
        <p:nvSpPr>
          <p:cNvPr id="16387" name="Espace réservé du contenu 2"/>
          <p:cNvSpPr>
            <a:spLocks noGrp="1"/>
          </p:cNvSpPr>
          <p:nvPr>
            <p:ph sz="quarter" idx="1"/>
          </p:nvPr>
        </p:nvSpPr>
        <p:spPr>
          <a:xfrm>
            <a:off x="395288" y="1341438"/>
            <a:ext cx="8229600" cy="532765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fr-FR" sz="1300" dirty="0" smtClean="0"/>
              <a:t> 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fr-FR" sz="1800" b="1" dirty="0" smtClean="0"/>
              <a:t>Information sur le fonctionnement de la CAE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endParaRPr lang="fr-FR" sz="1800" b="1" dirty="0" smtClean="0"/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fr-FR" sz="1800" b="1" dirty="0" smtClean="0"/>
              <a:t>Accompagnement</a:t>
            </a:r>
            <a:r>
              <a:rPr lang="fr-FR" sz="1800" dirty="0" smtClean="0"/>
              <a:t> </a:t>
            </a:r>
            <a:r>
              <a:rPr lang="fr-FR" sz="1800" b="1" dirty="0" smtClean="0"/>
              <a:t>amont</a:t>
            </a:r>
            <a:r>
              <a:rPr lang="fr-FR" sz="1800" dirty="0" smtClean="0"/>
              <a:t> (définition du projet, des actions commerciales, du prévisionnel) </a:t>
            </a:r>
            <a:r>
              <a:rPr lang="fr-FR" sz="1800" b="1" dirty="0" smtClean="0"/>
              <a:t>par organismes d’aide à la création d’entreprises 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endParaRPr lang="fr-FR" sz="1800" b="1" dirty="0" smtClean="0"/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fr-FR" sz="1800" b="1" dirty="0" smtClean="0"/>
              <a:t>Préparation du Comité d’Agrément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endParaRPr lang="fr-FR" sz="1800" dirty="0" smtClean="0"/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fr-FR" sz="1800" b="1" dirty="0" smtClean="0"/>
              <a:t>Validation</a:t>
            </a:r>
            <a:r>
              <a:rPr lang="fr-FR" sz="1800" dirty="0" smtClean="0"/>
              <a:t> du projet et de l’entrée en CAE par le </a:t>
            </a:r>
            <a:r>
              <a:rPr lang="fr-FR" sz="1800" b="1" dirty="0" smtClean="0"/>
              <a:t>Comité d’Agrément</a:t>
            </a:r>
            <a:endParaRPr lang="fr-FR" sz="1800" dirty="0" smtClean="0"/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fr-FR" sz="1800" dirty="0" smtClean="0"/>
              <a:t> 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fr-FR" sz="1800" b="1" dirty="0" smtClean="0"/>
              <a:t>Signature du Contrat CAPE</a:t>
            </a:r>
            <a:r>
              <a:rPr lang="fr-FR" sz="1800" dirty="0" smtClean="0"/>
              <a:t> et mise en place du fonctionnement administratif et comptable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fr-FR" sz="1800" dirty="0" smtClean="0"/>
              <a:t>  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fr-FR" sz="1800" b="1" dirty="0" smtClean="0"/>
              <a:t>Test de l’activité</a:t>
            </a:r>
            <a:r>
              <a:rPr lang="fr-FR" sz="1800" dirty="0" smtClean="0"/>
              <a:t>  </a:t>
            </a:r>
            <a:r>
              <a:rPr lang="fr-FR" sz="1800" b="1" dirty="0" smtClean="0"/>
              <a:t>et accompagnement du projet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fr-FR" sz="1800" dirty="0" smtClean="0"/>
              <a:t> 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fr-FR" sz="1800" b="1" dirty="0" smtClean="0"/>
              <a:t> Immatriculation </a:t>
            </a:r>
            <a:r>
              <a:rPr lang="fr-FR" sz="1800" dirty="0" smtClean="0"/>
              <a:t>de l’activité ou signature d’un contrat d’entrepreneur(se) salarié(e) dès que celle-ci atteint un niveau de développement suffisant 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fr-FR" sz="1800" b="1" dirty="0" smtClean="0"/>
              <a:t> ou Réorientation</a:t>
            </a:r>
            <a:r>
              <a:rPr lang="fr-FR" sz="1800" dirty="0" smtClean="0"/>
              <a:t> du projet professionnel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r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algn="ctr" eaLnBrk="1" hangingPunct="1"/>
            <a:r>
              <a:rPr lang="fr-FR" dirty="0" smtClean="0"/>
              <a:t>Une gouvernance collective</a:t>
            </a:r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sz="quarter" idx="1"/>
          </p:nvPr>
        </p:nvGraphicFramePr>
        <p:xfrm>
          <a:off x="179512" y="1340768"/>
          <a:ext cx="8586663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293" name="ZoneTexte 5"/>
          <p:cNvSpPr txBox="1">
            <a:spLocks noChangeArrowheads="1"/>
          </p:cNvSpPr>
          <p:nvPr/>
        </p:nvSpPr>
        <p:spPr bwMode="auto">
          <a:xfrm>
            <a:off x="0" y="3213100"/>
            <a:ext cx="18351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Multi-sociétariat SCIC Interstices organisé en</a:t>
            </a:r>
          </a:p>
          <a:p>
            <a:r>
              <a:rPr lang="fr-FR" dirty="0">
                <a:solidFill>
                  <a:schemeClr val="bg1"/>
                </a:solidFill>
              </a:rPr>
              <a:t>5 collèges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Un ancrage territorial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Tarnos siège de la SCIC INTERSTICES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Au sein de l’espace technologique Jean Bertin </a:t>
            </a:r>
            <a:r>
              <a:rPr lang="fr-FR" dirty="0" smtClean="0"/>
              <a:t>(pôle </a:t>
            </a:r>
            <a:r>
              <a:rPr lang="fr-FR" dirty="0" smtClean="0"/>
              <a:t>de services aux entreprises (BGE Landes, pépinière et hôtel </a:t>
            </a:r>
            <a:r>
              <a:rPr lang="fr-FR" dirty="0" smtClean="0"/>
              <a:t>d’entreprises) </a:t>
            </a:r>
            <a:r>
              <a:rPr lang="fr-FR" dirty="0" smtClean="0"/>
              <a:t>en partenariat avec la ville de Tarnos.</a:t>
            </a:r>
          </a:p>
          <a:p>
            <a:endParaRPr lang="fr-FR" dirty="0" smtClean="0"/>
          </a:p>
          <a:p>
            <a:r>
              <a:rPr lang="fr-FR" dirty="0" err="1" smtClean="0"/>
              <a:t>Ascain</a:t>
            </a:r>
            <a:r>
              <a:rPr lang="fr-FR" dirty="0" smtClean="0"/>
              <a:t> antenne Sud Pays Basque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Au sein de la pépinière d’entreprises </a:t>
            </a:r>
            <a:r>
              <a:rPr lang="fr-FR" dirty="0" err="1" smtClean="0"/>
              <a:t>Lanazia</a:t>
            </a:r>
            <a:r>
              <a:rPr lang="fr-FR" dirty="0" smtClean="0"/>
              <a:t> en partenariat avec la Communauté des Communes Sud Pays Basque.</a:t>
            </a:r>
          </a:p>
          <a:p>
            <a:endParaRPr lang="fr-FR" dirty="0" smtClean="0"/>
          </a:p>
          <a:p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Un ancrage territorial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endParaRPr lang="fr-FR" dirty="0" smtClean="0"/>
          </a:p>
          <a:p>
            <a:r>
              <a:rPr lang="fr-FR" dirty="0" smtClean="0"/>
              <a:t>Nouveau partenariat avec le GIP DSU de l’Agglomération Bayonnaise dans le cadre du Contrat Urbain de Cohésion Sociale. </a:t>
            </a:r>
          </a:p>
          <a:p>
            <a:endParaRPr lang="fr-FR" dirty="0" smtClean="0"/>
          </a:p>
          <a:p>
            <a:r>
              <a:rPr lang="fr-FR" dirty="0" smtClean="0"/>
              <a:t>Partenariat qui a permis la création d’une permanence Bayonne Rive Droite, nouveau </a:t>
            </a:r>
            <a:r>
              <a:rPr lang="fr-FR" dirty="0" smtClean="0"/>
              <a:t>lieu </a:t>
            </a:r>
            <a:r>
              <a:rPr lang="fr-FR" dirty="0" smtClean="0"/>
              <a:t>de proximité pour les porteurs de projet du territoire.</a:t>
            </a:r>
          </a:p>
          <a:p>
            <a:endParaRPr lang="fr-FR" dirty="0" smtClean="0"/>
          </a:p>
          <a:p>
            <a:r>
              <a:rPr lang="fr-FR" dirty="0" smtClean="0"/>
              <a:t>Un projet socle du « pôle entrepreneurial social » porté dans le futur contrat de ville 2015/2020.</a:t>
            </a:r>
          </a:p>
          <a:p>
            <a:endParaRPr lang="fr-FR" dirty="0" smtClean="0"/>
          </a:p>
          <a:p>
            <a:r>
              <a:rPr lang="fr-FR" dirty="0" smtClean="0"/>
              <a:t>Une attention particulière sera portée aux projets en lien avec l’ESS et l’innovation sociale.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sz="3300" dirty="0" smtClean="0"/>
              <a:t>Qu’</a:t>
            </a:r>
            <a:r>
              <a:rPr lang="fr-FR" sz="3300" dirty="0" err="1" smtClean="0"/>
              <a:t>est-ce-qu’une</a:t>
            </a:r>
            <a:r>
              <a:rPr lang="fr-FR" sz="3300" dirty="0" smtClean="0"/>
              <a:t> Coopérative d’Activités et d’emplois ?</a:t>
            </a:r>
            <a:r>
              <a:rPr lang="fr-FR" sz="3200" b="1" i="1" dirty="0" smtClean="0">
                <a:solidFill>
                  <a:srgbClr val="008A51"/>
                </a:solidFill>
              </a:rPr>
              <a:t/>
            </a:r>
            <a:br>
              <a:rPr lang="fr-FR" sz="3200" b="1" i="1" dirty="0" smtClean="0">
                <a:solidFill>
                  <a:srgbClr val="008A51"/>
                </a:solidFill>
              </a:rPr>
            </a:br>
            <a:endParaRPr lang="fr-FR" dirty="0"/>
          </a:p>
        </p:txBody>
      </p:sp>
      <p:graphicFrame>
        <p:nvGraphicFramePr>
          <p:cNvPr id="7" name="Espace réservé du contenu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915813991"/>
              </p:ext>
            </p:extLst>
          </p:nvPr>
        </p:nvGraphicFramePr>
        <p:xfrm>
          <a:off x="457200" y="160020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r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922337"/>
          </a:xfrm>
        </p:spPr>
        <p:txBody>
          <a:bodyPr/>
          <a:lstStyle/>
          <a:p>
            <a:pPr algn="ctr" eaLnBrk="1" hangingPunct="1"/>
            <a:r>
              <a:rPr lang="fr-FR" dirty="0" smtClean="0"/>
              <a:t>Parcours au sein de la CAE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>
          <a:xfrm>
            <a:off x="2987675" y="1412875"/>
            <a:ext cx="1641475" cy="612775"/>
          </a:xfrm>
          <a:prstGeom prst="roundRect">
            <a:avLst/>
          </a:prstGeom>
          <a:solidFill>
            <a:schemeClr val="bg1"/>
          </a:solidFill>
          <a:ln w="25400" cap="flat" algn="ctr">
            <a:solidFill>
              <a:schemeClr val="accent1"/>
            </a:solidFill>
          </a:ln>
        </p:spPr>
        <p:txBody>
          <a:bodyPr rtlCol="0" anchor="ctr">
            <a:normAutofit fontScale="77500" lnSpcReduction="20000"/>
          </a:bodyPr>
          <a:lstStyle/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fr-FR" sz="1600" b="1" kern="0" dirty="0" smtClean="0">
                <a:solidFill>
                  <a:sysClr val="windowText" lastClr="000000"/>
                </a:solidFill>
                <a:latin typeface="Maiandra GD" pitchFamily="34" charset="0"/>
              </a:rPr>
              <a:t>Accueil / formalisation du projet</a:t>
            </a:r>
            <a:endParaRPr lang="fr-FR" sz="1600" b="1" kern="0" dirty="0">
              <a:solidFill>
                <a:sysClr val="windowText" lastClr="000000"/>
              </a:solidFill>
              <a:latin typeface="Maiandra GD" pitchFamily="34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915816" y="2708920"/>
            <a:ext cx="1800200" cy="1656184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1600" u="sng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Maiandra GD" pitchFamily="34" charset="0"/>
              </a:rPr>
              <a:t>CAPE</a:t>
            </a:r>
          </a:p>
          <a:p>
            <a:pPr algn="ctr">
              <a:defRPr/>
            </a:pPr>
            <a:r>
              <a:rPr lang="fr-FR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Maiandra GD" pitchFamily="34" charset="0"/>
              </a:rPr>
              <a:t>Phase de test et d’apprentissage du métier d’entrepreneur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755650" y="2781300"/>
            <a:ext cx="1512888" cy="792163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1400" b="1" dirty="0">
                <a:solidFill>
                  <a:schemeClr val="tx1"/>
                </a:solidFill>
                <a:latin typeface="Maiandra GD" pitchFamily="34" charset="0"/>
              </a:rPr>
              <a:t>Réorientation projet professionnel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755650" y="3716338"/>
            <a:ext cx="1512888" cy="792162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1600" b="1" dirty="0">
                <a:solidFill>
                  <a:schemeClr val="tx1"/>
                </a:solidFill>
                <a:latin typeface="Maiandra GD" pitchFamily="34" charset="0"/>
              </a:rPr>
              <a:t>Création d’entreprise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2843808" y="4869160"/>
            <a:ext cx="1872208" cy="1728192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1600" u="sng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Maiandra GD" pitchFamily="34" charset="0"/>
              </a:rPr>
              <a:t>Entrepreneur Salarié</a:t>
            </a:r>
          </a:p>
          <a:p>
            <a:pPr algn="ctr">
              <a:defRPr/>
            </a:pPr>
            <a:r>
              <a:rPr lang="fr-FR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Maiandra GD" pitchFamily="34" charset="0"/>
              </a:rPr>
              <a:t>Phase de développement activités </a:t>
            </a:r>
          </a:p>
        </p:txBody>
      </p:sp>
      <p:sp>
        <p:nvSpPr>
          <p:cNvPr id="14" name="Flèche courbée vers la gauche 13"/>
          <p:cNvSpPr/>
          <p:nvPr/>
        </p:nvSpPr>
        <p:spPr>
          <a:xfrm>
            <a:off x="4643438" y="1628775"/>
            <a:ext cx="1296987" cy="4176713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schemeClr val="tx1"/>
              </a:solidFill>
            </a:endParaRPr>
          </a:p>
        </p:txBody>
      </p:sp>
      <p:sp>
        <p:nvSpPr>
          <p:cNvPr id="37" name="Flèche vers le bas 36"/>
          <p:cNvSpPr/>
          <p:nvPr/>
        </p:nvSpPr>
        <p:spPr>
          <a:xfrm flipH="1">
            <a:off x="3708400" y="2060575"/>
            <a:ext cx="98425" cy="576263"/>
          </a:xfrm>
          <a:prstGeom prst="downArrow">
            <a:avLst/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38" name="Flèche vers le bas 37"/>
          <p:cNvSpPr/>
          <p:nvPr/>
        </p:nvSpPr>
        <p:spPr>
          <a:xfrm>
            <a:off x="3708400" y="4365625"/>
            <a:ext cx="142875" cy="431800"/>
          </a:xfrm>
          <a:prstGeom prst="downArrow">
            <a:avLst/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40" name="Flèche gauche 39"/>
          <p:cNvSpPr/>
          <p:nvPr/>
        </p:nvSpPr>
        <p:spPr>
          <a:xfrm>
            <a:off x="2339975" y="3141663"/>
            <a:ext cx="576263" cy="14287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43" name="Flèche gauche 42"/>
          <p:cNvSpPr/>
          <p:nvPr/>
        </p:nvSpPr>
        <p:spPr>
          <a:xfrm>
            <a:off x="2339975" y="4005263"/>
            <a:ext cx="576263" cy="14446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46" name="Virage 45"/>
          <p:cNvSpPr/>
          <p:nvPr/>
        </p:nvSpPr>
        <p:spPr>
          <a:xfrm rot="16200000">
            <a:off x="1511300" y="4400550"/>
            <a:ext cx="1223963" cy="1439863"/>
          </a:xfrm>
          <a:prstGeom prst="bentArrow">
            <a:avLst>
              <a:gd name="adj1" fmla="val 6613"/>
              <a:gd name="adj2" fmla="val 8788"/>
              <a:gd name="adj3" fmla="val 2500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schemeClr val="tx1"/>
              </a:solidFill>
            </a:endParaRPr>
          </a:p>
        </p:txBody>
      </p:sp>
      <p:sp>
        <p:nvSpPr>
          <p:cNvPr id="47" name="ZoneTexte 46"/>
          <p:cNvSpPr txBox="1">
            <a:spLocks noChangeArrowheads="1"/>
          </p:cNvSpPr>
          <p:nvPr/>
        </p:nvSpPr>
        <p:spPr bwMode="auto">
          <a:xfrm>
            <a:off x="6084888" y="3357563"/>
            <a:ext cx="2087562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400" b="1"/>
              <a:t>Si niveau d’activité suffisant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6372200" y="2492896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Coopérative d’Activités</a:t>
            </a:r>
            <a:endParaRPr lang="fr-FR" b="1" dirty="0"/>
          </a:p>
        </p:txBody>
      </p:sp>
      <p:sp>
        <p:nvSpPr>
          <p:cNvPr id="18" name="ZoneTexte 17"/>
          <p:cNvSpPr txBox="1"/>
          <p:nvPr/>
        </p:nvSpPr>
        <p:spPr>
          <a:xfrm>
            <a:off x="6444208" y="4941168"/>
            <a:ext cx="1656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Coopérative d’emplois</a:t>
            </a:r>
            <a:endParaRPr lang="fr-FR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38" grpId="0" animBg="1"/>
      <p:bldP spid="47" grpId="0"/>
      <p:bldP spid="17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3300" dirty="0" smtClean="0"/>
              <a:t>A qui s’adresse la CAE</a:t>
            </a:r>
            <a:r>
              <a:rPr lang="fr-FR" b="1" i="1" dirty="0" smtClean="0">
                <a:solidFill>
                  <a:srgbClr val="008A51"/>
                </a:solidFill>
              </a:rPr>
              <a:t> </a:t>
            </a:r>
            <a:r>
              <a:rPr lang="fr-FR" sz="3300" dirty="0" smtClean="0"/>
              <a:t>?</a:t>
            </a:r>
            <a:r>
              <a:rPr lang="fr-FR" b="1" i="1" dirty="0" smtClean="0">
                <a:solidFill>
                  <a:srgbClr val="008A51"/>
                </a:solidFill>
              </a:rPr>
              <a:t/>
            </a:r>
            <a:br>
              <a:rPr lang="fr-FR" b="1" i="1" dirty="0" smtClean="0">
                <a:solidFill>
                  <a:srgbClr val="008A51"/>
                </a:solidFill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40000" lnSpcReduction="20000"/>
          </a:bodyPr>
          <a:lstStyle/>
          <a:p>
            <a:pPr lvl="1">
              <a:buNone/>
            </a:pPr>
            <a:endParaRPr lang="fr-FR" sz="2600" dirty="0" smtClean="0"/>
          </a:p>
          <a:p>
            <a:pPr lvl="1">
              <a:lnSpc>
                <a:spcPct val="170000"/>
              </a:lnSpc>
              <a:buFont typeface="Arial" charset="0"/>
              <a:buChar char="•"/>
            </a:pPr>
            <a:r>
              <a:rPr lang="fr-FR" sz="3400" dirty="0" smtClean="0"/>
              <a:t>CAPE: à des porteurs(</a:t>
            </a:r>
            <a:r>
              <a:rPr lang="fr-FR" sz="3400" dirty="0" err="1" smtClean="0"/>
              <a:t>euses</a:t>
            </a:r>
            <a:r>
              <a:rPr lang="fr-FR" sz="3400" dirty="0" smtClean="0"/>
              <a:t>) de projet demandeur(se) d’emploi ou salarié(e) à temps partiel,</a:t>
            </a:r>
          </a:p>
          <a:p>
            <a:pPr lvl="1">
              <a:lnSpc>
                <a:spcPct val="170000"/>
              </a:lnSpc>
              <a:buFont typeface="Arial" charset="0"/>
              <a:buChar char="•"/>
            </a:pPr>
            <a:r>
              <a:rPr lang="fr-FR" sz="3400" dirty="0" smtClean="0"/>
              <a:t>Entrepreneurs(es) salariés(es</a:t>
            </a:r>
            <a:r>
              <a:rPr lang="fr-FR" sz="3400" dirty="0" smtClean="0"/>
              <a:t>) : </a:t>
            </a:r>
            <a:r>
              <a:rPr lang="fr-FR" sz="3400" dirty="0" smtClean="0"/>
              <a:t>à des entrepreneurs(es) ayant un niveau d’activité suffisant,</a:t>
            </a:r>
          </a:p>
          <a:p>
            <a:pPr lvl="1">
              <a:lnSpc>
                <a:spcPct val="170000"/>
              </a:lnSpc>
              <a:buFont typeface="Arial" charset="0"/>
              <a:buChar char="•"/>
            </a:pPr>
            <a:r>
              <a:rPr lang="fr-FR" sz="3400" dirty="0" smtClean="0"/>
              <a:t>Porteurs(</a:t>
            </a:r>
            <a:r>
              <a:rPr lang="fr-FR" sz="3400" dirty="0" err="1" smtClean="0"/>
              <a:t>euses</a:t>
            </a:r>
            <a:r>
              <a:rPr lang="fr-FR" sz="3400" dirty="0" smtClean="0"/>
              <a:t>) d’un projet de création d’activités et entrepreneurs(es) éligibles à la CAE.</a:t>
            </a:r>
          </a:p>
          <a:p>
            <a:pPr>
              <a:lnSpc>
                <a:spcPct val="170000"/>
              </a:lnSpc>
              <a:buFont typeface="Wingdings" pitchFamily="2" charset="2"/>
              <a:buChar char="ü"/>
            </a:pPr>
            <a:r>
              <a:rPr lang="fr-FR" sz="4000" dirty="0" smtClean="0"/>
              <a:t>activités non soumises à garantie, </a:t>
            </a:r>
          </a:p>
          <a:p>
            <a:pPr>
              <a:lnSpc>
                <a:spcPct val="170000"/>
              </a:lnSpc>
              <a:buFont typeface="Wingdings" pitchFamily="2" charset="2"/>
              <a:buChar char="ü"/>
            </a:pPr>
            <a:r>
              <a:rPr lang="fr-FR" sz="4000" dirty="0" smtClean="0"/>
              <a:t>activités ne nécessitant pas l’usage d’un local commercial et donc la signature d’un bail,  </a:t>
            </a:r>
          </a:p>
          <a:p>
            <a:pPr>
              <a:lnSpc>
                <a:spcPct val="170000"/>
              </a:lnSpc>
              <a:buFont typeface="Wingdings" pitchFamily="2" charset="2"/>
              <a:buChar char="ü"/>
            </a:pPr>
            <a:r>
              <a:rPr lang="fr-FR" sz="4000" dirty="0" smtClean="0"/>
              <a:t>niveau de risque lié à l’activité acceptable,</a:t>
            </a:r>
          </a:p>
          <a:p>
            <a:pPr lvl="1">
              <a:lnSpc>
                <a:spcPct val="170000"/>
              </a:lnSpc>
              <a:buFont typeface="Arial" charset="0"/>
              <a:buChar char="•"/>
            </a:pPr>
            <a:r>
              <a:rPr lang="fr-FR" sz="4000" dirty="0" smtClean="0"/>
              <a:t>Ayant les moyens réglementaires et matériels de démarrer leur activité.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3200" dirty="0" smtClean="0"/>
              <a:t>A qui s’adresse la CAE</a:t>
            </a:r>
            <a:r>
              <a:rPr lang="fr-FR" b="1" i="1" dirty="0" smtClean="0">
                <a:solidFill>
                  <a:srgbClr val="008A51"/>
                </a:solidFill>
              </a:rPr>
              <a:t> </a:t>
            </a:r>
            <a:r>
              <a:rPr lang="fr-FR" sz="3200" dirty="0" smtClean="0"/>
              <a:t>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fr-FR" sz="2800" b="1" dirty="0" smtClean="0"/>
          </a:p>
          <a:p>
            <a:endParaRPr lang="fr-FR" sz="2800" b="1" dirty="0" smtClean="0"/>
          </a:p>
          <a:p>
            <a:r>
              <a:rPr lang="fr-FR" sz="2800" b="1" dirty="0" smtClean="0"/>
              <a:t>Intérêt et opportunité de l’accueil en CAE pour le porteur de projet</a:t>
            </a:r>
            <a:r>
              <a:rPr lang="fr-FR" b="1" dirty="0" smtClean="0"/>
              <a:t>, </a:t>
            </a:r>
            <a:r>
              <a:rPr lang="fr-FR" dirty="0" smtClean="0"/>
              <a:t>en </a:t>
            </a:r>
            <a:r>
              <a:rPr lang="fr-FR" dirty="0" smtClean="0"/>
              <a:t>termes </a:t>
            </a:r>
            <a:r>
              <a:rPr lang="fr-FR" dirty="0" smtClean="0"/>
              <a:t>d’accompagnement dans la mise en place de son projet (suivi, formation, accès à des services partagés, dynamique collective…). 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4218</TotalTime>
  <Words>941</Words>
  <Application>Microsoft Office PowerPoint</Application>
  <PresentationFormat>Affichage à l'écran (4:3)</PresentationFormat>
  <Paragraphs>214</Paragraphs>
  <Slides>20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1" baseType="lpstr">
      <vt:lpstr>Oriel</vt:lpstr>
      <vt:lpstr>      Coopérative d’Activités et d’Emplois  L’expérimentation accompagnée  en grandeur réelle   </vt:lpstr>
      <vt:lpstr>              Une initiative solidaire pour sécuriser la création d’activités </vt:lpstr>
      <vt:lpstr>Une gouvernance collective</vt:lpstr>
      <vt:lpstr>Un ancrage territorial</vt:lpstr>
      <vt:lpstr>Un ancrage territorial</vt:lpstr>
      <vt:lpstr>Qu’est-ce-qu’une Coopérative d’Activités et d’emplois ? </vt:lpstr>
      <vt:lpstr>Parcours au sein de la CAE</vt:lpstr>
      <vt:lpstr>A qui s’adresse la CAE ? </vt:lpstr>
      <vt:lpstr>A qui s’adresse la CAE ?</vt:lpstr>
      <vt:lpstr>Les services de la CAE</vt:lpstr>
      <vt:lpstr>   Hébergement juridique et comptable</vt:lpstr>
      <vt:lpstr>Un accompagnement tout au long du test et du développement de l’activité</vt:lpstr>
      <vt:lpstr>Ressources mutualisées</vt:lpstr>
      <vt:lpstr>LE CAPE</vt:lpstr>
      <vt:lpstr>LE CAPE</vt:lpstr>
      <vt:lpstr>Le contrat d’entrepreneur salarié</vt:lpstr>
      <vt:lpstr>La rémunération</vt:lpstr>
      <vt:lpstr>La rémunération – ex de calcul</vt:lpstr>
      <vt:lpstr> Les activités accompagnées </vt:lpstr>
      <vt:lpstr> Les étapes du parcours en CAE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L’expérimentation accompagnée en grandeur réelle</dc:title>
  <dc:creator>slombard</dc:creator>
  <cp:lastModifiedBy>Secrétariat</cp:lastModifiedBy>
  <cp:revision>150</cp:revision>
  <dcterms:created xsi:type="dcterms:W3CDTF">2008-06-09T14:46:50Z</dcterms:created>
  <dcterms:modified xsi:type="dcterms:W3CDTF">2014-11-12T14:03:30Z</dcterms:modified>
</cp:coreProperties>
</file>